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aithri Amarnath Vijayakumari" initials="MA" lastIdx="1" clrIdx="6">
    <p:extLst>
      <p:ext uri="{19B8F6BF-5375-455C-9EA6-DF929625EA0E}">
        <p15:presenceInfo xmlns:p15="http://schemas.microsoft.com/office/powerpoint/2012/main" userId="ac48051b3f3dbf8d"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D905C8-7E14-4EE9-AE84-DDFFC58FDC5C}" v="61" dt="2024-07-01T05:58:48.89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7" dt="2024-04-14T18:17:02.833"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6/30/2024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62075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uppadattasai/Capestone/blob/main/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uppadattasai/Cape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uppadattasai/Capestone/blob/main/Exploratory%20Data%20Analysis%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uppadattasai/Capestone/blob/main/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uppadattasai/Capestone/blob/main/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uppadattasai/Capestone/blob/main/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kuppadattasai/Capestone/tree/ma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uppadattasai/Capestone/blob/main/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uppadattasai/Cape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314388" y="6046660"/>
            <a:ext cx="5395296"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Thallapelli</a:t>
            </a:r>
            <a:r>
              <a:rPr lang="en-US" dirty="0">
                <a:solidFill>
                  <a:schemeClr val="bg2"/>
                </a:solidFill>
                <a:latin typeface="Abadi"/>
                <a:ea typeface="SF Pro" pitchFamily="2" charset="0"/>
                <a:cs typeface="SF Pro" pitchFamily="2" charset="0"/>
              </a:rPr>
              <a:t> Abhishek Goud</a:t>
            </a:r>
          </a:p>
          <a:p>
            <a:r>
              <a:rPr lang="en-US" dirty="0">
                <a:solidFill>
                  <a:schemeClr val="bg2"/>
                </a:solidFill>
                <a:latin typeface="Abadi"/>
                <a:ea typeface="SF Pro" pitchFamily="2" charset="0"/>
                <a:cs typeface="SF Pro" pitchFamily="2" charset="0"/>
              </a:rPr>
              <a:t>01-07-2024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10087897" y="6228817"/>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9191"/>
            <a:ext cx="5450036" cy="4526382"/>
          </a:xfrm>
          <a:prstGeom prst="rect">
            <a:avLst/>
          </a:prstGeom>
        </p:spPr>
        <p:txBody>
          <a:bodyPr/>
          <a:lstStyle/>
          <a:p>
            <a:r>
              <a:rPr lang="en-US" sz="2000" dirty="0">
                <a:solidFill>
                  <a:schemeClr val="accent3">
                    <a:lumMod val="25000"/>
                  </a:schemeClr>
                </a:solidFill>
                <a:latin typeface="Abadi" panose="020B0604020104020204" pitchFamily="34" charset="0"/>
              </a:rPr>
              <a:t>Data Wrangling is process of cleaning and unifying messy and complex data sets for easy access and EDA.</a:t>
            </a:r>
          </a:p>
          <a:p>
            <a:r>
              <a:rPr lang="en-US" sz="2000" dirty="0">
                <a:solidFill>
                  <a:schemeClr val="accent3">
                    <a:lumMod val="25000"/>
                  </a:schemeClr>
                </a:solidFill>
                <a:latin typeface="Abadi" panose="020B0604020104020204" pitchFamily="34" charset="0"/>
              </a:rPr>
              <a:t>The launch sites, orbit types and mission outcomes were cleaned up.</a:t>
            </a:r>
          </a:p>
          <a:p>
            <a:r>
              <a:rPr lang="en-US" sz="2000" dirty="0">
                <a:solidFill>
                  <a:schemeClr val="accent3">
                    <a:lumMod val="25000"/>
                  </a:schemeClr>
                </a:solidFill>
                <a:latin typeface="Abadi" panose="020B0604020104020204" pitchFamily="34" charset="0"/>
              </a:rPr>
              <a:t>The handful of mission outcomes were converted into a binary classification where 1 refers to Falcon 9 first stage landing was a success and 0 indicates it was failure.</a:t>
            </a:r>
          </a:p>
          <a:p>
            <a:r>
              <a:rPr lang="en-US" sz="2000" dirty="0">
                <a:solidFill>
                  <a:schemeClr val="accent3">
                    <a:lumMod val="25000"/>
                  </a:schemeClr>
                </a:solidFill>
                <a:latin typeface="Abadi" panose="020B0604020104020204" pitchFamily="34" charset="0"/>
              </a:rPr>
              <a:t>GitHub URL:</a:t>
            </a:r>
          </a:p>
          <a:p>
            <a:pPr marL="0" indent="0">
              <a:buNone/>
            </a:pPr>
            <a:r>
              <a:rPr lang="en-US" dirty="0">
                <a:solidFill>
                  <a:schemeClr val="accent3">
                    <a:lumMod val="25000"/>
                  </a:schemeClr>
                </a:solidFill>
                <a:latin typeface="Abadi" panose="020B0604020104020204" pitchFamily="34" charset="0"/>
                <a:hlinkClick r:id="rId3"/>
              </a:rPr>
              <a:t>https://github.com/kuppadattasai/Capestone/blob/main/Data_wrangling.ipynb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angle: Rounded Corners 2">
            <a:extLst>
              <a:ext uri="{FF2B5EF4-FFF2-40B4-BE49-F238E27FC236}">
                <a16:creationId xmlns:a16="http://schemas.microsoft.com/office/drawing/2014/main" id="{F807BE96-0A60-846A-06F2-6B9D9297DB77}"/>
              </a:ext>
            </a:extLst>
          </p:cNvPr>
          <p:cNvSpPr/>
          <p:nvPr/>
        </p:nvSpPr>
        <p:spPr>
          <a:xfrm>
            <a:off x="6570921" y="2132976"/>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of launches on each site</a:t>
            </a:r>
            <a:endParaRPr lang="en-IN" dirty="0"/>
          </a:p>
        </p:txBody>
      </p:sp>
      <p:sp>
        <p:nvSpPr>
          <p:cNvPr id="6" name="Rectangle: Rounded Corners 5">
            <a:extLst>
              <a:ext uri="{FF2B5EF4-FFF2-40B4-BE49-F238E27FC236}">
                <a16:creationId xmlns:a16="http://schemas.microsoft.com/office/drawing/2014/main" id="{CCD10EA8-5928-20E7-002A-BB0D2EA003B2}"/>
              </a:ext>
            </a:extLst>
          </p:cNvPr>
          <p:cNvSpPr/>
          <p:nvPr/>
        </p:nvSpPr>
        <p:spPr>
          <a:xfrm>
            <a:off x="6570921" y="3037547"/>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each orbit.</a:t>
            </a:r>
          </a:p>
        </p:txBody>
      </p:sp>
      <p:sp>
        <p:nvSpPr>
          <p:cNvPr id="7" name="Rectangle: Rounded Corners 6">
            <a:extLst>
              <a:ext uri="{FF2B5EF4-FFF2-40B4-BE49-F238E27FC236}">
                <a16:creationId xmlns:a16="http://schemas.microsoft.com/office/drawing/2014/main" id="{B270CF85-AB9C-F6B4-6E63-F5EAB452A98C}"/>
              </a:ext>
            </a:extLst>
          </p:cNvPr>
          <p:cNvSpPr/>
          <p:nvPr/>
        </p:nvSpPr>
        <p:spPr>
          <a:xfrm>
            <a:off x="6570920" y="3989365"/>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mission outcome of the orbits</a:t>
            </a:r>
            <a:endParaRPr lang="en-IN" dirty="0"/>
          </a:p>
        </p:txBody>
      </p:sp>
      <p:sp>
        <p:nvSpPr>
          <p:cNvPr id="9" name="Rectangle: Rounded Corners 8">
            <a:extLst>
              <a:ext uri="{FF2B5EF4-FFF2-40B4-BE49-F238E27FC236}">
                <a16:creationId xmlns:a16="http://schemas.microsoft.com/office/drawing/2014/main" id="{A4D0D926-3343-3367-963D-B1BE971362F4}"/>
              </a:ext>
            </a:extLst>
          </p:cNvPr>
          <p:cNvSpPr/>
          <p:nvPr/>
        </p:nvSpPr>
        <p:spPr>
          <a:xfrm>
            <a:off x="6570919" y="4801723"/>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landing outcome label from Outcome column</a:t>
            </a:r>
            <a:endParaRPr lang="en-IN" dirty="0"/>
          </a:p>
        </p:txBody>
      </p:sp>
      <p:sp>
        <p:nvSpPr>
          <p:cNvPr id="10" name="Rectangle: Rounded Corners 9">
            <a:extLst>
              <a:ext uri="{FF2B5EF4-FFF2-40B4-BE49-F238E27FC236}">
                <a16:creationId xmlns:a16="http://schemas.microsoft.com/office/drawing/2014/main" id="{81270580-CD86-BF15-D576-8C197D0BFA43}"/>
              </a:ext>
            </a:extLst>
          </p:cNvPr>
          <p:cNvSpPr/>
          <p:nvPr/>
        </p:nvSpPr>
        <p:spPr>
          <a:xfrm>
            <a:off x="7820247" y="1396397"/>
            <a:ext cx="1903227" cy="476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null values</a:t>
            </a:r>
            <a:endParaRPr lang="en-IN" dirty="0"/>
          </a:p>
        </p:txBody>
      </p:sp>
      <p:sp>
        <p:nvSpPr>
          <p:cNvPr id="11" name="Rectangle: Rounded Corners 10">
            <a:extLst>
              <a:ext uri="{FF2B5EF4-FFF2-40B4-BE49-F238E27FC236}">
                <a16:creationId xmlns:a16="http://schemas.microsoft.com/office/drawing/2014/main" id="{4D53B1D6-8854-F67E-0FF1-FBF0B70BBA3B}"/>
              </a:ext>
            </a:extLst>
          </p:cNvPr>
          <p:cNvSpPr/>
          <p:nvPr/>
        </p:nvSpPr>
        <p:spPr>
          <a:xfrm>
            <a:off x="7735187" y="5624804"/>
            <a:ext cx="2073348" cy="53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Handle null values</a:t>
            </a:r>
            <a:endParaRPr lang="en-IN" dirty="0"/>
          </a:p>
        </p:txBody>
      </p:sp>
      <p:cxnSp>
        <p:nvCxnSpPr>
          <p:cNvPr id="13" name="Straight Arrow Connector 12">
            <a:extLst>
              <a:ext uri="{FF2B5EF4-FFF2-40B4-BE49-F238E27FC236}">
                <a16:creationId xmlns:a16="http://schemas.microsoft.com/office/drawing/2014/main" id="{2AA6BA7D-B0A4-F5BB-03F0-5CA6F3CED974}"/>
              </a:ext>
            </a:extLst>
          </p:cNvPr>
          <p:cNvCxnSpPr>
            <a:stCxn id="10" idx="2"/>
            <a:endCxn id="3" idx="0"/>
          </p:cNvCxnSpPr>
          <p:nvPr/>
        </p:nvCxnSpPr>
        <p:spPr>
          <a:xfrm>
            <a:off x="8771861" y="1872929"/>
            <a:ext cx="0" cy="260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F13290-F29F-6B18-9502-DF486D9616FD}"/>
              </a:ext>
            </a:extLst>
          </p:cNvPr>
          <p:cNvCxnSpPr>
            <a:stCxn id="3" idx="2"/>
            <a:endCxn id="6" idx="0"/>
          </p:cNvCxnSpPr>
          <p:nvPr/>
        </p:nvCxnSpPr>
        <p:spPr>
          <a:xfrm>
            <a:off x="8771861" y="2674548"/>
            <a:ext cx="0" cy="36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6249-2B78-D92F-2B3E-4C1D967ED239}"/>
              </a:ext>
            </a:extLst>
          </p:cNvPr>
          <p:cNvCxnSpPr>
            <a:stCxn id="6" idx="2"/>
            <a:endCxn id="7" idx="0"/>
          </p:cNvCxnSpPr>
          <p:nvPr/>
        </p:nvCxnSpPr>
        <p:spPr>
          <a:xfrm flipH="1">
            <a:off x="8771860" y="3579119"/>
            <a:ext cx="1" cy="410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7839A76-A162-2FA2-879E-93DE1649D184}"/>
              </a:ext>
            </a:extLst>
          </p:cNvPr>
          <p:cNvCxnSpPr>
            <a:stCxn id="7" idx="2"/>
            <a:endCxn id="9" idx="0"/>
          </p:cNvCxnSpPr>
          <p:nvPr/>
        </p:nvCxnSpPr>
        <p:spPr>
          <a:xfrm flipH="1">
            <a:off x="8771859" y="4530937"/>
            <a:ext cx="1" cy="270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5F6274-8AC6-6E21-54A6-E7FFC1A49CDD}"/>
              </a:ext>
            </a:extLst>
          </p:cNvPr>
          <p:cNvCxnSpPr>
            <a:stCxn id="9" idx="2"/>
            <a:endCxn id="11" idx="0"/>
          </p:cNvCxnSpPr>
          <p:nvPr/>
        </p:nvCxnSpPr>
        <p:spPr>
          <a:xfrm>
            <a:off x="8771859" y="5343295"/>
            <a:ext cx="2" cy="28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2234"/>
            <a:ext cx="10515601" cy="479473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used scatter plot and bar chart to find the relationship between different attributes as below.</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Launch Site.</a:t>
            </a:r>
          </a:p>
          <a:p>
            <a:pPr lvl="1">
              <a:lnSpc>
                <a:spcPct val="100000"/>
              </a:lnSpc>
              <a:spcBef>
                <a:spcPts val="1400"/>
              </a:spcBef>
            </a:pPr>
            <a:r>
              <a:rPr lang="en-US" sz="1800" dirty="0">
                <a:solidFill>
                  <a:schemeClr val="accent3">
                    <a:lumMod val="25000"/>
                  </a:schemeClr>
                </a:solidFill>
                <a:latin typeface="Abadi"/>
              </a:rPr>
              <a:t>Use scatter plot to visualize the relationship between Payload and Launch Site.</a:t>
            </a:r>
          </a:p>
          <a:p>
            <a:pPr lvl="1">
              <a:lnSpc>
                <a:spcPct val="100000"/>
              </a:lnSpc>
              <a:spcBef>
                <a:spcPts val="1400"/>
              </a:spcBef>
            </a:pPr>
            <a:r>
              <a:rPr lang="en-US" sz="1800" dirty="0">
                <a:solidFill>
                  <a:schemeClr val="accent3">
                    <a:lumMod val="25000"/>
                  </a:schemeClr>
                </a:solidFill>
                <a:latin typeface="Abadi"/>
              </a:rPr>
              <a:t>Use bar chart to visualize the relationship between success rate of each orbit type.</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Orbit type.</a:t>
            </a:r>
          </a:p>
          <a:p>
            <a:pPr lvl="1">
              <a:lnSpc>
                <a:spcPct val="100000"/>
              </a:lnSpc>
              <a:spcBef>
                <a:spcPts val="1400"/>
              </a:spcBef>
            </a:pPr>
            <a:r>
              <a:rPr lang="en-US" sz="1800" dirty="0">
                <a:solidFill>
                  <a:schemeClr val="accent3">
                    <a:lumMod val="25000"/>
                  </a:schemeClr>
                </a:solidFill>
                <a:latin typeface="Abadi"/>
              </a:rPr>
              <a:t>Use line plot to visualize the launch success yearly trend.</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Once a pattern is determined through visualization it would be easy to understand the factors affecting the success rate of Falcon 9 landing.</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https://github.com/kuppadattasai/Capestone/blob/main/eda-dataviz.ipynb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4642"/>
            <a:ext cx="10515600" cy="4903271"/>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Using SQL, we had performed many queries to understand the dataset as below.</a:t>
            </a:r>
            <a:endParaRPr lang="en-US" sz="2000" dirty="0">
              <a:solidFill>
                <a:schemeClr val="accent3">
                  <a:lumMod val="25000"/>
                </a:schemeClr>
              </a:solidFill>
              <a:latin typeface="Abadi" panose="020B0604020104020204" pitchFamily="34" charset="0"/>
            </a:endParaRP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date when the first successful landing outcome in ground pad was achieved.</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versions which have carried the maximum payload mass. Use a subquery</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records which will display the month names, failure landing outcomes in drone ship ,booster versions, launch site for the months in year 2015.</a:t>
            </a:r>
          </a:p>
          <a:p>
            <a:pPr lvl="1">
              <a:lnSpc>
                <a:spcPct val="100000"/>
              </a:lnSpc>
              <a:spcBef>
                <a:spcPts val="1400"/>
              </a:spcBef>
            </a:pPr>
            <a:r>
              <a:rPr lang="en-US" sz="14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GitHub URL : </a:t>
            </a:r>
            <a:r>
              <a:rPr lang="en-US" sz="1600" dirty="0">
                <a:solidFill>
                  <a:schemeClr val="accent3">
                    <a:lumMod val="25000"/>
                  </a:schemeClr>
                </a:solidFill>
                <a:latin typeface="Abadi" panose="020B0604020104020204" pitchFamily="34" charset="0"/>
                <a:hlinkClick r:id="rId3"/>
              </a:rPr>
              <a:t>https://github.com/kuppadattasai/Capestone/blob/main/Exploratory%20Data%20Analysis%20with%20SQL.ipynb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were added for launch sites and for NASA Johnson Space Center.</a:t>
            </a:r>
          </a:p>
          <a:p>
            <a:pPr>
              <a:lnSpc>
                <a:spcPct val="100000"/>
              </a:lnSpc>
              <a:spcBef>
                <a:spcPts val="1400"/>
              </a:spcBef>
            </a:pPr>
            <a:r>
              <a:rPr lang="en-US" sz="2200" dirty="0">
                <a:solidFill>
                  <a:schemeClr val="accent3">
                    <a:lumMod val="25000"/>
                  </a:schemeClr>
                </a:solidFill>
                <a:latin typeface="Abadi" panose="020B0604020104020204" pitchFamily="34" charset="0"/>
              </a:rPr>
              <a:t>Circles were added for the launch sites with </a:t>
            </a:r>
            <a:r>
              <a:rPr lang="en-US" sz="2200" dirty="0" err="1">
                <a:solidFill>
                  <a:schemeClr val="accent3">
                    <a:lumMod val="25000"/>
                  </a:schemeClr>
                </a:solidFill>
                <a:latin typeface="Abadi" panose="020B0604020104020204" pitchFamily="34" charset="0"/>
              </a:rPr>
              <a:t>thecolor</a:t>
            </a:r>
            <a:r>
              <a:rPr lang="en-US" sz="2200" dirty="0">
                <a:solidFill>
                  <a:schemeClr val="accent3">
                    <a:lumMod val="25000"/>
                  </a:schemeClr>
                </a:solidFill>
                <a:latin typeface="Abadi" panose="020B0604020104020204" pitchFamily="34" charset="0"/>
              </a:rPr>
              <a:t>-labeled markers in marker clusters, you should be able to easily identify which launch sites have relatively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Lines were added to explore and analyze the proximities of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railways?.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highways?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coastline?</a:t>
            </a:r>
            <a:endParaRPr lang="en-US" dirty="0"/>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URL: </a:t>
            </a:r>
            <a:r>
              <a:rPr lang="en-US" sz="2000" dirty="0">
                <a:solidFill>
                  <a:schemeClr val="accent3">
                    <a:lumMod val="25000"/>
                  </a:schemeClr>
                </a:solidFill>
                <a:latin typeface="Abadi" panose="020B0604020104020204" pitchFamily="34" charset="0"/>
                <a:hlinkClick r:id="rId3"/>
              </a:rPr>
              <a:t>https://github.com/kuppadattasai/Capestone/blob/main/launch_site_location.ipynb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19994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was built with Plotly Dash which would allow users to derive and visualize the results they want.</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Pie charts showing the outcome of launches for all sites and can be filtered based on launch sites by using the drop down menu.</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Scatter graph showing the relationship between the outcome of launches and Payload Mass for different booster versions by using Slider to select the payload range.</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https://github.com/kuppadattasai/Capestone/blob/main/Dashboard.py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7293"/>
            <a:ext cx="10515600" cy="470967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set was split into training and testing set.</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(Support Vector Machine), Decision Tree and  KNN (K-Nearest Neighbor) machine learning models were trained used training test.</a:t>
            </a:r>
          </a:p>
          <a:p>
            <a:pPr>
              <a:lnSpc>
                <a:spcPct val="100000"/>
              </a:lnSpc>
              <a:spcBef>
                <a:spcPts val="1400"/>
              </a:spcBef>
            </a:pPr>
            <a:r>
              <a:rPr lang="en-US" sz="2200" dirty="0">
                <a:solidFill>
                  <a:schemeClr val="accent3">
                    <a:lumMod val="25000"/>
                  </a:schemeClr>
                </a:solidFill>
                <a:latin typeface="Abadi" panose="020B0604020104020204" pitchFamily="34" charset="0"/>
              </a:rPr>
              <a:t>Hyper-parameters were evaluated using GridSearchCV() and the best was selected using best_params_.</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best hyper parameters, each of the four models were scored on accuracy using testing set.</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https://github.com/kuppadattasai/Capestone/blob/main/SpaceX_Machine_Learning_Prediction.ipynb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39" name="Rectangle: Rounded Corners 38">
            <a:extLst>
              <a:ext uri="{FF2B5EF4-FFF2-40B4-BE49-F238E27FC236}">
                <a16:creationId xmlns:a16="http://schemas.microsoft.com/office/drawing/2014/main" id="{15511352-C761-6277-A5C6-E716C95422FA}"/>
              </a:ext>
            </a:extLst>
          </p:cNvPr>
          <p:cNvSpPr/>
          <p:nvPr/>
        </p:nvSpPr>
        <p:spPr>
          <a:xfrm>
            <a:off x="811395" y="3427136"/>
            <a:ext cx="1775637" cy="11802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Dataframe was created with cleaned data</a:t>
            </a:r>
            <a:endParaRPr lang="en-IN" sz="1600" dirty="0"/>
          </a:p>
        </p:txBody>
      </p:sp>
      <p:sp>
        <p:nvSpPr>
          <p:cNvPr id="40" name="Rectangle: Rounded Corners 39">
            <a:extLst>
              <a:ext uri="{FF2B5EF4-FFF2-40B4-BE49-F238E27FC236}">
                <a16:creationId xmlns:a16="http://schemas.microsoft.com/office/drawing/2014/main" id="{C8F6D7BF-6980-7D69-2E65-B59B087F5957}"/>
              </a:ext>
            </a:extLst>
          </p:cNvPr>
          <p:cNvSpPr/>
          <p:nvPr/>
        </p:nvSpPr>
        <p:spPr>
          <a:xfrm>
            <a:off x="2884759" y="3427139"/>
            <a:ext cx="1775638" cy="11802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 was split into training and testing sets</a:t>
            </a:r>
            <a:endParaRPr lang="en-IN" sz="1600" dirty="0"/>
          </a:p>
        </p:txBody>
      </p:sp>
      <p:sp>
        <p:nvSpPr>
          <p:cNvPr id="41" name="Rectangle: Rounded Corners 40">
            <a:extLst>
              <a:ext uri="{FF2B5EF4-FFF2-40B4-BE49-F238E27FC236}">
                <a16:creationId xmlns:a16="http://schemas.microsoft.com/office/drawing/2014/main" id="{F04FB685-BC30-0605-300B-B20D9C38F8DF}"/>
              </a:ext>
            </a:extLst>
          </p:cNvPr>
          <p:cNvSpPr/>
          <p:nvPr/>
        </p:nvSpPr>
        <p:spPr>
          <a:xfrm>
            <a:off x="5181231" y="3437767"/>
            <a:ext cx="1775637" cy="1169579"/>
          </a:xfrm>
          <a:prstGeom prst="roundRect">
            <a:avLst>
              <a:gd name="adj" fmla="val 112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trained using training set</a:t>
            </a:r>
            <a:endParaRPr lang="en-IN" sz="1600" dirty="0"/>
          </a:p>
        </p:txBody>
      </p:sp>
      <p:sp>
        <p:nvSpPr>
          <p:cNvPr id="42" name="Rectangle: Rounded Corners 41">
            <a:extLst>
              <a:ext uri="{FF2B5EF4-FFF2-40B4-BE49-F238E27FC236}">
                <a16:creationId xmlns:a16="http://schemas.microsoft.com/office/drawing/2014/main" id="{1E0945EB-C541-BAB3-BCB4-5BF944B6E860}"/>
              </a:ext>
            </a:extLst>
          </p:cNvPr>
          <p:cNvSpPr/>
          <p:nvPr/>
        </p:nvSpPr>
        <p:spPr>
          <a:xfrm>
            <a:off x="7340220" y="3419956"/>
            <a:ext cx="1676019" cy="11873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evaluated on test data</a:t>
            </a:r>
            <a:endParaRPr lang="en-IN" sz="1600" dirty="0"/>
          </a:p>
        </p:txBody>
      </p:sp>
      <p:sp>
        <p:nvSpPr>
          <p:cNvPr id="43" name="Rectangle: Rounded Corners 42">
            <a:extLst>
              <a:ext uri="{FF2B5EF4-FFF2-40B4-BE49-F238E27FC236}">
                <a16:creationId xmlns:a16="http://schemas.microsoft.com/office/drawing/2014/main" id="{C8FA8DFF-A9D1-769C-87C0-FC1FB21BF0EC}"/>
              </a:ext>
            </a:extLst>
          </p:cNvPr>
          <p:cNvSpPr/>
          <p:nvPr/>
        </p:nvSpPr>
        <p:spPr>
          <a:xfrm>
            <a:off x="9398843" y="3437767"/>
            <a:ext cx="1676019" cy="11695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Models were compared based on the accuracy score.</a:t>
            </a:r>
            <a:endParaRPr lang="en-IN" sz="1600" dirty="0"/>
          </a:p>
        </p:txBody>
      </p:sp>
      <p:cxnSp>
        <p:nvCxnSpPr>
          <p:cNvPr id="45" name="Straight Arrow Connector 44">
            <a:extLst>
              <a:ext uri="{FF2B5EF4-FFF2-40B4-BE49-F238E27FC236}">
                <a16:creationId xmlns:a16="http://schemas.microsoft.com/office/drawing/2014/main" id="{35E30DBA-934F-9856-3C41-B186B67961A5}"/>
              </a:ext>
            </a:extLst>
          </p:cNvPr>
          <p:cNvCxnSpPr>
            <a:stCxn id="39" idx="3"/>
            <a:endCxn id="40" idx="1"/>
          </p:cNvCxnSpPr>
          <p:nvPr/>
        </p:nvCxnSpPr>
        <p:spPr>
          <a:xfrm>
            <a:off x="2587032" y="4017242"/>
            <a:ext cx="2977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054E91A-184A-AB15-EE40-A82E9386E8C6}"/>
              </a:ext>
            </a:extLst>
          </p:cNvPr>
          <p:cNvCxnSpPr>
            <a:stCxn id="40" idx="3"/>
            <a:endCxn id="41" idx="1"/>
          </p:cNvCxnSpPr>
          <p:nvPr/>
        </p:nvCxnSpPr>
        <p:spPr>
          <a:xfrm>
            <a:off x="4660397" y="4017243"/>
            <a:ext cx="520834" cy="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48DC8A2-B7AE-0B80-0D14-7ECE71176D3B}"/>
              </a:ext>
            </a:extLst>
          </p:cNvPr>
          <p:cNvCxnSpPr>
            <a:endCxn id="42" idx="1"/>
          </p:cNvCxnSpPr>
          <p:nvPr/>
        </p:nvCxnSpPr>
        <p:spPr>
          <a:xfrm flipV="1">
            <a:off x="6956868" y="4013651"/>
            <a:ext cx="383352" cy="3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01B39A-27EE-09F0-0127-E69AEF3D88A6}"/>
              </a:ext>
            </a:extLst>
          </p:cNvPr>
          <p:cNvCxnSpPr>
            <a:stCxn id="42" idx="3"/>
            <a:endCxn id="43" idx="1"/>
          </p:cNvCxnSpPr>
          <p:nvPr/>
        </p:nvCxnSpPr>
        <p:spPr>
          <a:xfrm>
            <a:off x="9016239" y="4013651"/>
            <a:ext cx="382604" cy="8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688" y="1414130"/>
            <a:ext cx="10983433" cy="509299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Launch site CCAFS SLC 40 has the most number of launches.</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Class 0 (Failed) is often found at early flight numbers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7D96E30-5D24-AA8D-0481-A43EA77E38BF}"/>
              </a:ext>
            </a:extLst>
          </p:cNvPr>
          <p:cNvPicPr>
            <a:picLocks noChangeAspect="1"/>
          </p:cNvPicPr>
          <p:nvPr/>
        </p:nvPicPr>
        <p:blipFill>
          <a:blip r:embed="rId3"/>
          <a:stretch>
            <a:fillRect/>
          </a:stretch>
        </p:blipFill>
        <p:spPr>
          <a:xfrm>
            <a:off x="826314" y="1976403"/>
            <a:ext cx="10402402" cy="34674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77926"/>
            <a:ext cx="10687961" cy="4949285"/>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CA" sz="1400" dirty="0">
                <a:solidFill>
                  <a:schemeClr val="accent3">
                    <a:lumMod val="25000"/>
                  </a:schemeClr>
                </a:solidFill>
                <a:latin typeface="Abadi" panose="020B0604020104020204" pitchFamily="34" charset="0"/>
              </a:rPr>
              <a:t>Launch site VAFB SLC 4E don’t have launch that have payload mass more than 10,000kg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951D6A0-DCA2-31A3-086F-5F97B9E1CDCC}"/>
              </a:ext>
            </a:extLst>
          </p:cNvPr>
          <p:cNvPicPr>
            <a:picLocks noChangeAspect="1"/>
          </p:cNvPicPr>
          <p:nvPr/>
        </p:nvPicPr>
        <p:blipFill>
          <a:blip r:embed="rId3"/>
          <a:stretch>
            <a:fillRect/>
          </a:stretch>
        </p:blipFill>
        <p:spPr>
          <a:xfrm>
            <a:off x="776779" y="1963919"/>
            <a:ext cx="10638442" cy="34292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6659"/>
            <a:ext cx="10515600" cy="5401341"/>
          </a:xfrm>
          <a:prstGeom prst="rect">
            <a:avLst/>
          </a:prstGeom>
        </p:spPr>
        <p:txBody>
          <a:bodyPr>
            <a:normAutofit lnSpcReduction="1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B</a:t>
            </a:r>
            <a:r>
              <a:rPr lang="en-US" sz="2200" dirty="0">
                <a:solidFill>
                  <a:schemeClr val="accent3">
                    <a:lumMod val="25000"/>
                  </a:schemeClr>
                </a:solidFill>
                <a:latin typeface="Abadi" panose="020B0604020104020204" pitchFamily="34" charset="0"/>
              </a:rPr>
              <a:t>ar chart for the success rate of each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ES-L1, GEO, HEO, SSO have the best success rate. Orbit SO have no successful first stage landing.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75EF328-CF3A-A49F-47E7-7447BE33AC8F}"/>
              </a:ext>
            </a:extLst>
          </p:cNvPr>
          <p:cNvPicPr>
            <a:picLocks noChangeAspect="1"/>
          </p:cNvPicPr>
          <p:nvPr/>
        </p:nvPicPr>
        <p:blipFill>
          <a:blip r:embed="rId4"/>
          <a:stretch>
            <a:fillRect/>
          </a:stretch>
        </p:blipFill>
        <p:spPr>
          <a:xfrm>
            <a:off x="770011" y="1897420"/>
            <a:ext cx="6991756" cy="4416870"/>
          </a:xfrm>
          <a:prstGeom prst="rect">
            <a:avLst/>
          </a:prstGeom>
        </p:spPr>
      </p:pic>
      <p:pic>
        <p:nvPicPr>
          <p:cNvPr id="8" name="Picture 7">
            <a:extLst>
              <a:ext uri="{FF2B5EF4-FFF2-40B4-BE49-F238E27FC236}">
                <a16:creationId xmlns:a16="http://schemas.microsoft.com/office/drawing/2014/main" id="{55F21815-6814-815B-4146-5B72A19F1DC2}"/>
              </a:ext>
            </a:extLst>
          </p:cNvPr>
          <p:cNvPicPr>
            <a:picLocks noChangeAspect="1"/>
          </p:cNvPicPr>
          <p:nvPr/>
        </p:nvPicPr>
        <p:blipFill>
          <a:blip r:embed="rId5"/>
          <a:stretch>
            <a:fillRect/>
          </a:stretch>
        </p:blipFill>
        <p:spPr>
          <a:xfrm>
            <a:off x="7761767" y="1897420"/>
            <a:ext cx="3935571" cy="292186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86539"/>
            <a:ext cx="10957701" cy="4837813"/>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Flight number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Orbits MEO, VLEO, SO and GEO are found at flight number 60 and 80.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1389BF5-0409-7DD7-3ACF-CDC87BCF8DE5}"/>
              </a:ext>
            </a:extLst>
          </p:cNvPr>
          <p:cNvPicPr>
            <a:picLocks noChangeAspect="1"/>
          </p:cNvPicPr>
          <p:nvPr/>
        </p:nvPicPr>
        <p:blipFill>
          <a:blip r:embed="rId3"/>
          <a:stretch>
            <a:fillRect/>
          </a:stretch>
        </p:blipFill>
        <p:spPr>
          <a:xfrm>
            <a:off x="799641" y="1687679"/>
            <a:ext cx="10592718" cy="3482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86539"/>
            <a:ext cx="10515600" cy="5140671"/>
          </a:xfrm>
          <a:prstGeom prst="rect">
            <a:avLst/>
          </a:prstGeom>
        </p:spPr>
        <p:txBody>
          <a:bodyPr>
            <a:normAutofit fontScale="85000" lnSpcReduction="2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payload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Some orbits have better success rate than others.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GTO and has higher success rate with payload mass between 2500kg to 6500kg.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While Orbit ISS has few success rates with payload mass ranging from 2000kg to 3500kg.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451B402-2C4B-132E-70FD-F500B20D9FAC}"/>
              </a:ext>
            </a:extLst>
          </p:cNvPr>
          <p:cNvPicPr>
            <a:picLocks noChangeAspect="1"/>
          </p:cNvPicPr>
          <p:nvPr/>
        </p:nvPicPr>
        <p:blipFill>
          <a:blip r:embed="rId3"/>
          <a:stretch>
            <a:fillRect/>
          </a:stretch>
        </p:blipFill>
        <p:spPr>
          <a:xfrm>
            <a:off x="814882" y="1695300"/>
            <a:ext cx="10562235" cy="346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97172"/>
            <a:ext cx="5885970" cy="490160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L</a:t>
            </a:r>
            <a:r>
              <a:rPr lang="en-US" sz="2200" dirty="0" err="1">
                <a:solidFill>
                  <a:schemeClr val="accent3">
                    <a:lumMod val="25000"/>
                  </a:schemeClr>
                </a:solidFill>
                <a:latin typeface="Abadi" panose="020B0604020104020204" pitchFamily="34" charset="0"/>
              </a:rPr>
              <a:t>ine</a:t>
            </a:r>
            <a:r>
              <a:rPr lang="en-US" sz="2200" dirty="0">
                <a:solidFill>
                  <a:schemeClr val="accent3">
                    <a:lumMod val="25000"/>
                  </a:schemeClr>
                </a:solidFill>
                <a:latin typeface="Abadi" panose="020B0604020104020204" pitchFamily="34" charset="0"/>
              </a:rPr>
              <a:t> chart of yearly average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9B48AE5-46EE-CEBE-E544-4353D12CEF05}"/>
              </a:ext>
            </a:extLst>
          </p:cNvPr>
          <p:cNvPicPr>
            <a:picLocks noChangeAspect="1"/>
          </p:cNvPicPr>
          <p:nvPr/>
        </p:nvPicPr>
        <p:blipFill>
          <a:blip r:embed="rId3"/>
          <a:stretch>
            <a:fillRect/>
          </a:stretch>
        </p:blipFill>
        <p:spPr>
          <a:xfrm>
            <a:off x="770011" y="1816901"/>
            <a:ext cx="5791702" cy="4381880"/>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B561159B-A890-F84E-8610-3865274FAD6F}"/>
              </a:ext>
            </a:extLst>
          </p:cNvPr>
          <p:cNvSpPr txBox="1">
            <a:spLocks/>
          </p:cNvSpPr>
          <p:nvPr/>
        </p:nvSpPr>
        <p:spPr>
          <a:xfrm>
            <a:off x="6655981" y="1463750"/>
            <a:ext cx="4766008" cy="39907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The success rate of first stage landing has significantly increased over years.</a:t>
            </a:r>
          </a:p>
          <a:p>
            <a:pPr>
              <a:lnSpc>
                <a:spcPct val="100000"/>
              </a:lnSpc>
              <a:spcBef>
                <a:spcPts val="1400"/>
              </a:spcBef>
            </a:pPr>
            <a:r>
              <a:rPr lang="en-US" sz="1600" dirty="0">
                <a:solidFill>
                  <a:schemeClr val="accent3">
                    <a:lumMod val="25000"/>
                  </a:schemeClr>
                </a:solidFill>
                <a:latin typeface="Abadi" panose="020B0604020104020204" pitchFamily="34" charset="0"/>
              </a:rPr>
              <a:t>In year 2018 success rate was decreased to 60% from 80% in 2017 but was subsequently increased back to 80% in 2019.</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81934"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Names of the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FCD6A23-291D-2AE5-41C9-305AFACE58CF}"/>
              </a:ext>
            </a:extLst>
          </p:cNvPr>
          <p:cNvPicPr>
            <a:picLocks noChangeAspect="1"/>
          </p:cNvPicPr>
          <p:nvPr/>
        </p:nvPicPr>
        <p:blipFill>
          <a:blip r:embed="rId3"/>
          <a:stretch>
            <a:fillRect/>
          </a:stretch>
        </p:blipFill>
        <p:spPr>
          <a:xfrm>
            <a:off x="1047478" y="2506999"/>
            <a:ext cx="4936025" cy="2968768"/>
          </a:xfrm>
          <a:prstGeom prst="rect">
            <a:avLst/>
          </a:prstGeom>
          <a:ln>
            <a:noFill/>
          </a:ln>
          <a:effectLst>
            <a:outerShdw blurRad="292100" dist="139700" dir="2700000" algn="tl" rotWithShape="0">
              <a:srgbClr val="333333">
                <a:alpha val="65000"/>
              </a:srgbClr>
            </a:outerShdw>
          </a:effectLst>
        </p:spPr>
      </p:pic>
      <p:sp>
        <p:nvSpPr>
          <p:cNvPr id="7" name="Content Placeholder 4">
            <a:extLst>
              <a:ext uri="{FF2B5EF4-FFF2-40B4-BE49-F238E27FC236}">
                <a16:creationId xmlns:a16="http://schemas.microsoft.com/office/drawing/2014/main" id="{56EED2B4-10A0-85EB-6E66-7499711DC80D}"/>
              </a:ext>
            </a:extLst>
          </p:cNvPr>
          <p:cNvSpPr txBox="1">
            <a:spLocks/>
          </p:cNvSpPr>
          <p:nvPr/>
        </p:nvSpPr>
        <p:spPr>
          <a:xfrm>
            <a:off x="6096000" y="2119972"/>
            <a:ext cx="5361971" cy="34833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There are four unique launch sites as seen from the results</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5FB3E78F-4419-6195-8C8B-30C6B4255CC7}"/>
              </a:ext>
            </a:extLst>
          </p:cNvPr>
          <p:cNvPicPr>
            <a:picLocks noGrp="1" noChangeAspect="1"/>
          </p:cNvPicPr>
          <p:nvPr>
            <p:ph idx="4294967295"/>
          </p:nvPr>
        </p:nvPicPr>
        <p:blipFill>
          <a:blip r:embed="rId3"/>
          <a:stretch>
            <a:fillRect/>
          </a:stretch>
        </p:blipFill>
        <p:spPr>
          <a:xfrm>
            <a:off x="770010" y="1549178"/>
            <a:ext cx="10436705" cy="4351338"/>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carried by NASA (CRS) is 45,596 kg.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0823F873-C0FE-6D3A-D236-D6C119B566A2}"/>
              </a:ext>
            </a:extLst>
          </p:cNvPr>
          <p:cNvPicPr>
            <a:picLocks noChangeAspect="1"/>
          </p:cNvPicPr>
          <p:nvPr/>
        </p:nvPicPr>
        <p:blipFill>
          <a:blip r:embed="rId3"/>
          <a:stretch>
            <a:fillRect/>
          </a:stretch>
        </p:blipFill>
        <p:spPr>
          <a:xfrm>
            <a:off x="770011" y="2915909"/>
            <a:ext cx="9575468" cy="2038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version F9 v1.1 is 2928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7047E4B-C0D6-B169-738D-1A5323497E71}"/>
              </a:ext>
            </a:extLst>
          </p:cNvPr>
          <p:cNvPicPr>
            <a:picLocks noChangeAspect="1"/>
          </p:cNvPicPr>
          <p:nvPr/>
        </p:nvPicPr>
        <p:blipFill>
          <a:blip r:embed="rId3"/>
          <a:stretch>
            <a:fillRect/>
          </a:stretch>
        </p:blipFill>
        <p:spPr>
          <a:xfrm>
            <a:off x="905104" y="2753586"/>
            <a:ext cx="9302151" cy="23925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dates of the first successful landing outcome on ground pad was on </a:t>
            </a:r>
          </a:p>
          <a:p>
            <a:pPr marL="0" indent="0">
              <a:lnSpc>
                <a:spcPct val="100000"/>
              </a:lnSpc>
              <a:spcBef>
                <a:spcPts val="1400"/>
              </a:spcBef>
              <a:buNone/>
            </a:pPr>
            <a:r>
              <a:rPr lang="en-US" sz="2200" dirty="0">
                <a:solidFill>
                  <a:schemeClr val="accent3">
                    <a:lumMod val="25000"/>
                  </a:schemeClr>
                </a:solidFill>
                <a:latin typeface="Abadi"/>
              </a:rPr>
              <a:t>December 22,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AD69721-A536-B370-A14D-09EF1FEC0C7D}"/>
              </a:ext>
            </a:extLst>
          </p:cNvPr>
          <p:cNvPicPr>
            <a:picLocks noChangeAspect="1"/>
          </p:cNvPicPr>
          <p:nvPr/>
        </p:nvPicPr>
        <p:blipFill>
          <a:blip r:embed="rId3"/>
          <a:stretch>
            <a:fillRect/>
          </a:stretch>
        </p:blipFill>
        <p:spPr>
          <a:xfrm>
            <a:off x="812028" y="2889151"/>
            <a:ext cx="9745588" cy="1810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4884"/>
            <a:ext cx="9745589" cy="458207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Four of boosters have successfully landed on drone ship and had payload mass greater than 4000 but less than 6000 and the names are as below.</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0" name="Picture 9">
            <a:extLst>
              <a:ext uri="{FF2B5EF4-FFF2-40B4-BE49-F238E27FC236}">
                <a16:creationId xmlns:a16="http://schemas.microsoft.com/office/drawing/2014/main" id="{B1C0AF55-DFB1-70FC-C74E-CD455CD27936}"/>
              </a:ext>
            </a:extLst>
          </p:cNvPr>
          <p:cNvPicPr>
            <a:picLocks noChangeAspect="1"/>
          </p:cNvPicPr>
          <p:nvPr/>
        </p:nvPicPr>
        <p:blipFill>
          <a:blip r:embed="rId3"/>
          <a:stretch>
            <a:fillRect/>
          </a:stretch>
        </p:blipFill>
        <p:spPr>
          <a:xfrm>
            <a:off x="770011" y="2620893"/>
            <a:ext cx="10569856" cy="28974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50605" y="1499191"/>
            <a:ext cx="10435006" cy="46038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using SpaceX API and Web scraping.</a:t>
            </a:r>
          </a:p>
          <a:p>
            <a:pPr lvl="1">
              <a:lnSpc>
                <a:spcPct val="100000"/>
              </a:lnSpc>
              <a:spcBef>
                <a:spcPts val="1400"/>
              </a:spcBef>
            </a:pPr>
            <a:r>
              <a:rPr lang="en-US" sz="1600" dirty="0">
                <a:solidFill>
                  <a:schemeClr val="accent3">
                    <a:lumMod val="25000"/>
                  </a:schemeClr>
                </a:solidFill>
                <a:latin typeface="Abadi" panose="020B0604020104020204" pitchFamily="34" charset="0"/>
              </a:rPr>
              <a:t>Perform data wrangling using Pandas.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using SQL and Data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Folium and Dash.</a:t>
            </a:r>
          </a:p>
          <a:p>
            <a:pPr lvl="1">
              <a:lnSpc>
                <a:spcPct val="100000"/>
              </a:lnSpc>
              <a:spcBef>
                <a:spcPts val="1400"/>
              </a:spcBef>
            </a:pPr>
            <a:r>
              <a:rPr lang="en-US" sz="1600" dirty="0">
                <a:solidFill>
                  <a:schemeClr val="accent3">
                    <a:lumMod val="25000"/>
                  </a:schemeClr>
                </a:solidFill>
                <a:latin typeface="Abadi" panose="020B0604020104020204" pitchFamily="34" charset="0"/>
              </a:rPr>
              <a:t>Machine Learning Model Building and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results presented using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and Dashboard.</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Analysis(Classification)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9191"/>
            <a:ext cx="9745589" cy="467777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number of successful and failure mission outcomes are as below.</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have 1 failure mission outcome and 100 successful ones.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E3E29EF-5DEE-3A19-7A69-44DB62BDEA4F}"/>
              </a:ext>
            </a:extLst>
          </p:cNvPr>
          <p:cNvPicPr>
            <a:picLocks noChangeAspect="1"/>
          </p:cNvPicPr>
          <p:nvPr/>
        </p:nvPicPr>
        <p:blipFill>
          <a:blip r:embed="rId3"/>
          <a:stretch>
            <a:fillRect/>
          </a:stretch>
        </p:blipFill>
        <p:spPr>
          <a:xfrm>
            <a:off x="906235" y="2405916"/>
            <a:ext cx="8955244" cy="3208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12112"/>
            <a:ext cx="9745589" cy="5504870"/>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names of the booster which have carried the maximum payload mass are as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4C8C095-7B81-09F6-99AF-7BE3245BFB72}"/>
              </a:ext>
            </a:extLst>
          </p:cNvPr>
          <p:cNvPicPr>
            <a:picLocks noChangeAspect="1"/>
          </p:cNvPicPr>
          <p:nvPr/>
        </p:nvPicPr>
        <p:blipFill>
          <a:blip r:embed="rId3"/>
          <a:stretch>
            <a:fillRect/>
          </a:stretch>
        </p:blipFill>
        <p:spPr>
          <a:xfrm>
            <a:off x="770011" y="1672105"/>
            <a:ext cx="6500423" cy="50448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457200" lvl="1" indent="0">
              <a:lnSpc>
                <a:spcPct val="100000"/>
              </a:lnSpc>
              <a:spcBef>
                <a:spcPts val="1400"/>
              </a:spcBef>
              <a:buNone/>
            </a:pPr>
            <a:r>
              <a:rPr lang="en-US" sz="1800" dirty="0">
                <a:solidFill>
                  <a:schemeClr val="accent3">
                    <a:lumMod val="25000"/>
                  </a:schemeClr>
                </a:solidFill>
                <a:latin typeface="Abadi"/>
              </a:rPr>
              <a:t>There were 2 failed landing outcomes with drone ship in 2015. Both were launched from CCAFS LC-40. One was in January and the other was in April.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D9F617B8-5833-9469-F2ED-863789FDDB3C}"/>
              </a:ext>
            </a:extLst>
          </p:cNvPr>
          <p:cNvPicPr>
            <a:picLocks noChangeAspect="1"/>
          </p:cNvPicPr>
          <p:nvPr/>
        </p:nvPicPr>
        <p:blipFill>
          <a:blip r:embed="rId3"/>
          <a:stretch>
            <a:fillRect/>
          </a:stretch>
        </p:blipFill>
        <p:spPr>
          <a:xfrm>
            <a:off x="1219908" y="2833156"/>
            <a:ext cx="8774697" cy="20142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0336"/>
            <a:ext cx="10515600" cy="519932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The most common landing outcome was ‘No attempt’</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2E1DC06-64BB-5C38-E7DA-35F7A1A42C77}"/>
              </a:ext>
            </a:extLst>
          </p:cNvPr>
          <p:cNvPicPr>
            <a:picLocks noChangeAspect="1"/>
          </p:cNvPicPr>
          <p:nvPr/>
        </p:nvPicPr>
        <p:blipFill>
          <a:blip r:embed="rId3"/>
          <a:stretch>
            <a:fillRect/>
          </a:stretch>
        </p:blipFill>
        <p:spPr>
          <a:xfrm>
            <a:off x="906390" y="2085693"/>
            <a:ext cx="10034512" cy="35920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97172"/>
            <a:ext cx="10330380" cy="1977657"/>
          </a:xfrm>
          <a:prstGeom prst="rect">
            <a:avLst/>
          </a:prstGeom>
        </p:spPr>
        <p:txBody>
          <a:bodyPr lIns="91440" tIns="45720" rIns="91440" bIns="45720" anchor="t">
            <a:normAutofit/>
          </a:bodyPr>
          <a:lstStyle/>
          <a:p>
            <a:pPr marL="0" indent="0">
              <a:buNone/>
            </a:pPr>
            <a:r>
              <a:rPr lang="en-US" sz="1600" dirty="0"/>
              <a:t>VAFB SLC-4E(California, USA) : Vandenberg Air Force Base Space Launch Complex 4E.</a:t>
            </a:r>
          </a:p>
          <a:p>
            <a:pPr marL="0" indent="0">
              <a:buNone/>
            </a:pPr>
            <a:r>
              <a:rPr lang="en-US" sz="1600" dirty="0"/>
              <a:t>KSC LC-39A(Florida, USA) : Kennedy Space Center Launch Complex 39A.</a:t>
            </a:r>
          </a:p>
          <a:p>
            <a:pPr marL="0" indent="0">
              <a:buNone/>
            </a:pPr>
            <a:r>
              <a:rPr lang="en-US" sz="1600" dirty="0"/>
              <a:t>CCAFS LC-40(Florida, USA) : Cape Canaveral Air Force Station Launch Complex 40.</a:t>
            </a:r>
          </a:p>
          <a:p>
            <a:pPr marL="0" indent="0">
              <a:buNone/>
            </a:pPr>
            <a:r>
              <a:rPr lang="en-US" sz="1600" dirty="0"/>
              <a:t>CCAFS SLC-40(Florida, USA) : Cape Canaveral Air Force Station Space Launch Complex 40.</a:t>
            </a:r>
          </a:p>
          <a:p>
            <a:pPr marL="0" indent="0">
              <a:buNone/>
            </a:pPr>
            <a:endParaRPr lang="en-US" sz="1600" dirty="0"/>
          </a:p>
          <a:p>
            <a:pPr marL="0" indent="0">
              <a:buNone/>
            </a:pPr>
            <a:endParaRPr lang="en-US" sz="16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Falcon 9 Launch Site Locations</a:t>
            </a:r>
          </a:p>
        </p:txBody>
      </p:sp>
      <p:pic>
        <p:nvPicPr>
          <p:cNvPr id="8" name="Picture 7">
            <a:extLst>
              <a:ext uri="{FF2B5EF4-FFF2-40B4-BE49-F238E27FC236}">
                <a16:creationId xmlns:a16="http://schemas.microsoft.com/office/drawing/2014/main" id="{0CD9CFD0-5493-0A2D-C6EE-BEA75AB50914}"/>
              </a:ext>
            </a:extLst>
          </p:cNvPr>
          <p:cNvPicPr>
            <a:picLocks noChangeAspect="1"/>
          </p:cNvPicPr>
          <p:nvPr/>
        </p:nvPicPr>
        <p:blipFill>
          <a:blip r:embed="rId3"/>
          <a:stretch>
            <a:fillRect/>
          </a:stretch>
        </p:blipFill>
        <p:spPr>
          <a:xfrm>
            <a:off x="734028" y="2626242"/>
            <a:ext cx="10366363" cy="3693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2838"/>
            <a:ext cx="10515600" cy="1053915"/>
          </a:xfrm>
          <a:prstGeom prst="rect">
            <a:avLst/>
          </a:prstGeom>
        </p:spPr>
        <p:txBody>
          <a:bodyPr lIns="91440" tIns="45720" rIns="91440" bIns="45720" anchor="t">
            <a:normAutofit fontScale="92500" lnSpcReduction="20000"/>
          </a:bodyPr>
          <a:lstStyle/>
          <a:p>
            <a:pPr marL="0" indent="0">
              <a:spcBef>
                <a:spcPts val="1400"/>
              </a:spcBef>
              <a:buNone/>
            </a:pPr>
            <a:r>
              <a:rPr lang="en-US" sz="1800" dirty="0">
                <a:solidFill>
                  <a:schemeClr val="accent3">
                    <a:lumMod val="25000"/>
                  </a:schemeClr>
                </a:solidFill>
              </a:rPr>
              <a:t>The marker display the mission outcome for falcon 9 first stage landing. They are grouped on the map to be associated geographical coordinates for launch sites.</a:t>
            </a:r>
          </a:p>
          <a:p>
            <a:pPr marL="0" indent="0">
              <a:spcBef>
                <a:spcPts val="1400"/>
              </a:spcBef>
              <a:buNone/>
            </a:pPr>
            <a:r>
              <a:rPr lang="en-US" sz="1800" dirty="0">
                <a:solidFill>
                  <a:schemeClr val="accent3">
                    <a:lumMod val="25000"/>
                  </a:schemeClr>
                </a:solidFill>
              </a:rPr>
              <a:t>The success rate of a launch site for falcon 9 first stage landing can be viewed with a green marker were was the failure are the red ones</a:t>
            </a:r>
          </a:p>
          <a:p>
            <a:pPr marL="0" indent="0">
              <a:spcBef>
                <a:spcPts val="1400"/>
              </a:spcBef>
              <a:buNone/>
            </a:pPr>
            <a:endParaRPr lang="en-US" sz="18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 of Success/Failure Landing in Launch Sites  </a:t>
            </a:r>
          </a:p>
        </p:txBody>
      </p:sp>
      <p:pic>
        <p:nvPicPr>
          <p:cNvPr id="4" name="Picture 3">
            <a:extLst>
              <a:ext uri="{FF2B5EF4-FFF2-40B4-BE49-F238E27FC236}">
                <a16:creationId xmlns:a16="http://schemas.microsoft.com/office/drawing/2014/main" id="{0CF45792-6C2A-9993-F3C0-C51875C93ABC}"/>
              </a:ext>
            </a:extLst>
          </p:cNvPr>
          <p:cNvPicPr>
            <a:picLocks noChangeAspect="1"/>
          </p:cNvPicPr>
          <p:nvPr/>
        </p:nvPicPr>
        <p:blipFill>
          <a:blip r:embed="rId3"/>
          <a:stretch>
            <a:fillRect/>
          </a:stretch>
        </p:blipFill>
        <p:spPr>
          <a:xfrm>
            <a:off x="838787" y="3038324"/>
            <a:ext cx="2137882"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667926F-A70A-BE6C-034B-D6847B346FDC}"/>
              </a:ext>
            </a:extLst>
          </p:cNvPr>
          <p:cNvPicPr>
            <a:picLocks noChangeAspect="1"/>
          </p:cNvPicPr>
          <p:nvPr/>
        </p:nvPicPr>
        <p:blipFill>
          <a:blip r:embed="rId4"/>
          <a:stretch>
            <a:fillRect/>
          </a:stretch>
        </p:blipFill>
        <p:spPr>
          <a:xfrm>
            <a:off x="3560538" y="3038324"/>
            <a:ext cx="2318807"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02946B27-5362-007E-C273-70ECC8DE2048}"/>
              </a:ext>
            </a:extLst>
          </p:cNvPr>
          <p:cNvPicPr>
            <a:picLocks noChangeAspect="1"/>
          </p:cNvPicPr>
          <p:nvPr/>
        </p:nvPicPr>
        <p:blipFill>
          <a:blip r:embed="rId5"/>
          <a:stretch>
            <a:fillRect/>
          </a:stretch>
        </p:blipFill>
        <p:spPr>
          <a:xfrm>
            <a:off x="6463216" y="3038324"/>
            <a:ext cx="2074425"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CABD8DFC-0D6D-179D-D8BA-B7C44A20803F}"/>
              </a:ext>
            </a:extLst>
          </p:cNvPr>
          <p:cNvPicPr>
            <a:picLocks noChangeAspect="1"/>
          </p:cNvPicPr>
          <p:nvPr/>
        </p:nvPicPr>
        <p:blipFill>
          <a:blip r:embed="rId6"/>
          <a:stretch>
            <a:fillRect/>
          </a:stretch>
        </p:blipFill>
        <p:spPr>
          <a:xfrm>
            <a:off x="9121511" y="3038324"/>
            <a:ext cx="2066651"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1B6D0D58-87A6-2C94-EF85-BBFE42746E8D}"/>
              </a:ext>
            </a:extLst>
          </p:cNvPr>
          <p:cNvSpPr txBox="1"/>
          <p:nvPr/>
        </p:nvSpPr>
        <p:spPr>
          <a:xfrm>
            <a:off x="3955311" y="5252484"/>
            <a:ext cx="1404683" cy="369332"/>
          </a:xfrm>
          <a:prstGeom prst="rect">
            <a:avLst/>
          </a:prstGeom>
          <a:noFill/>
        </p:spPr>
        <p:txBody>
          <a:bodyPr wrap="square" rtlCol="0">
            <a:spAutoFit/>
          </a:bodyPr>
          <a:lstStyle/>
          <a:p>
            <a:r>
              <a:rPr lang="en-US" dirty="0"/>
              <a:t>KSC LC 39 A</a:t>
            </a:r>
            <a:endParaRPr lang="en-IN" dirty="0"/>
          </a:p>
        </p:txBody>
      </p:sp>
      <p:sp>
        <p:nvSpPr>
          <p:cNvPr id="15" name="TextBox 14">
            <a:extLst>
              <a:ext uri="{FF2B5EF4-FFF2-40B4-BE49-F238E27FC236}">
                <a16:creationId xmlns:a16="http://schemas.microsoft.com/office/drawing/2014/main" id="{A9481FAC-9C03-5944-E0B1-0263ED90B603}"/>
              </a:ext>
            </a:extLst>
          </p:cNvPr>
          <p:cNvSpPr txBox="1"/>
          <p:nvPr/>
        </p:nvSpPr>
        <p:spPr>
          <a:xfrm>
            <a:off x="1152397" y="5252484"/>
            <a:ext cx="1404683" cy="369332"/>
          </a:xfrm>
          <a:prstGeom prst="rect">
            <a:avLst/>
          </a:prstGeom>
          <a:noFill/>
        </p:spPr>
        <p:txBody>
          <a:bodyPr wrap="square" rtlCol="0">
            <a:spAutoFit/>
          </a:bodyPr>
          <a:lstStyle/>
          <a:p>
            <a:r>
              <a:rPr lang="en-US" dirty="0"/>
              <a:t>VAFB SLC-4E</a:t>
            </a:r>
            <a:endParaRPr lang="en-IN" dirty="0"/>
          </a:p>
        </p:txBody>
      </p:sp>
      <p:sp>
        <p:nvSpPr>
          <p:cNvPr id="18" name="TextBox 17">
            <a:extLst>
              <a:ext uri="{FF2B5EF4-FFF2-40B4-BE49-F238E27FC236}">
                <a16:creationId xmlns:a16="http://schemas.microsoft.com/office/drawing/2014/main" id="{DC22B97A-27B8-36D9-ADE5-7AB20B06A2B5}"/>
              </a:ext>
            </a:extLst>
          </p:cNvPr>
          <p:cNvSpPr txBox="1"/>
          <p:nvPr/>
        </p:nvSpPr>
        <p:spPr>
          <a:xfrm>
            <a:off x="6762307" y="5252484"/>
            <a:ext cx="1541721" cy="369332"/>
          </a:xfrm>
          <a:prstGeom prst="rect">
            <a:avLst/>
          </a:prstGeom>
          <a:noFill/>
        </p:spPr>
        <p:txBody>
          <a:bodyPr wrap="square" rtlCol="0">
            <a:spAutoFit/>
          </a:bodyPr>
          <a:lstStyle/>
          <a:p>
            <a:r>
              <a:rPr lang="en-US" dirty="0"/>
              <a:t>CCAFS SLC-40</a:t>
            </a:r>
            <a:endParaRPr lang="en-IN" dirty="0"/>
          </a:p>
        </p:txBody>
      </p:sp>
      <p:sp>
        <p:nvSpPr>
          <p:cNvPr id="19" name="TextBox 18">
            <a:extLst>
              <a:ext uri="{FF2B5EF4-FFF2-40B4-BE49-F238E27FC236}">
                <a16:creationId xmlns:a16="http://schemas.microsoft.com/office/drawing/2014/main" id="{12CAF898-F794-AE31-8400-5943AAAC7245}"/>
              </a:ext>
            </a:extLst>
          </p:cNvPr>
          <p:cNvSpPr txBox="1"/>
          <p:nvPr/>
        </p:nvSpPr>
        <p:spPr>
          <a:xfrm>
            <a:off x="9314121" y="5252484"/>
            <a:ext cx="1874041" cy="369332"/>
          </a:xfrm>
          <a:prstGeom prst="rect">
            <a:avLst/>
          </a:prstGeom>
          <a:noFill/>
        </p:spPr>
        <p:txBody>
          <a:bodyPr wrap="square" rtlCol="0">
            <a:spAutoFit/>
          </a:bodyPr>
          <a:lstStyle/>
          <a:p>
            <a:r>
              <a:rPr lang="en-US" dirty="0"/>
              <a:t>    CCAFS LC-40</a:t>
            </a:r>
            <a:endParaRPr lang="en-IN"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 to its Proximities</a:t>
            </a:r>
          </a:p>
        </p:txBody>
      </p:sp>
      <p:pic>
        <p:nvPicPr>
          <p:cNvPr id="12" name="Picture 11">
            <a:extLst>
              <a:ext uri="{FF2B5EF4-FFF2-40B4-BE49-F238E27FC236}">
                <a16:creationId xmlns:a16="http://schemas.microsoft.com/office/drawing/2014/main" id="{D8C0AA48-C27E-A313-8D36-C6842B8D54FE}"/>
              </a:ext>
            </a:extLst>
          </p:cNvPr>
          <p:cNvPicPr>
            <a:picLocks noChangeAspect="1"/>
          </p:cNvPicPr>
          <p:nvPr/>
        </p:nvPicPr>
        <p:blipFill>
          <a:blip r:embed="rId3"/>
          <a:stretch>
            <a:fillRect/>
          </a:stretch>
        </p:blipFill>
        <p:spPr>
          <a:xfrm>
            <a:off x="784400" y="1320694"/>
            <a:ext cx="5010344" cy="2815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8801594-0DCE-322E-F707-D44C03293510}"/>
              </a:ext>
            </a:extLst>
          </p:cNvPr>
          <p:cNvPicPr>
            <a:picLocks noChangeAspect="1"/>
          </p:cNvPicPr>
          <p:nvPr/>
        </p:nvPicPr>
        <p:blipFill>
          <a:blip r:embed="rId4"/>
          <a:stretch>
            <a:fillRect/>
          </a:stretch>
        </p:blipFill>
        <p:spPr>
          <a:xfrm>
            <a:off x="5974269" y="1320694"/>
            <a:ext cx="5481005" cy="2719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0A8EA21C-3AE1-3A0E-1BD0-31A0DE89EB13}"/>
              </a:ext>
            </a:extLst>
          </p:cNvPr>
          <p:cNvSpPr txBox="1"/>
          <p:nvPr/>
        </p:nvSpPr>
        <p:spPr>
          <a:xfrm>
            <a:off x="946298" y="4444409"/>
            <a:ext cx="1024978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CCAFS LC-40 and CCAFS SLC-40 launch sites have corradiated close to each other compared to rest other launch sites.</a:t>
            </a:r>
          </a:p>
          <a:p>
            <a:pPr marL="285750" indent="-285750">
              <a:buFont typeface="Arial" panose="020B0604020202020204" pitchFamily="34" charset="0"/>
              <a:buChar char="•"/>
            </a:pPr>
            <a:r>
              <a:rPr lang="en-US" dirty="0"/>
              <a:t>The coastline is around 0.88Km away from CCAFS SLC-40 launch site.</a:t>
            </a:r>
          </a:p>
          <a:p>
            <a:pPr marL="285750" indent="-285750">
              <a:buFont typeface="Arial" panose="020B0604020202020204" pitchFamily="34" charset="0"/>
              <a:buChar char="•"/>
            </a:pPr>
            <a:r>
              <a:rPr lang="en-IN" dirty="0"/>
              <a:t>The nearest city Titusville was marked with line between launch site and the closest city. </a:t>
            </a:r>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for all Launch Sites</a:t>
            </a:r>
          </a:p>
        </p:txBody>
      </p:sp>
      <p:pic>
        <p:nvPicPr>
          <p:cNvPr id="10" name="Picture 9">
            <a:extLst>
              <a:ext uri="{FF2B5EF4-FFF2-40B4-BE49-F238E27FC236}">
                <a16:creationId xmlns:a16="http://schemas.microsoft.com/office/drawing/2014/main" id="{447FC2BE-3D92-EFD9-8A65-E55A1A18C0D3}"/>
              </a:ext>
            </a:extLst>
          </p:cNvPr>
          <p:cNvPicPr>
            <a:picLocks noChangeAspect="1"/>
          </p:cNvPicPr>
          <p:nvPr/>
        </p:nvPicPr>
        <p:blipFill>
          <a:blip r:embed="rId3"/>
          <a:stretch>
            <a:fillRect/>
          </a:stretch>
        </p:blipFill>
        <p:spPr>
          <a:xfrm>
            <a:off x="770011" y="1325042"/>
            <a:ext cx="10515600" cy="3757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9710C43F-AD6A-EFF7-D423-E151D1F4DB17}"/>
              </a:ext>
            </a:extLst>
          </p:cNvPr>
          <p:cNvSpPr txBox="1"/>
          <p:nvPr/>
        </p:nvSpPr>
        <p:spPr>
          <a:xfrm>
            <a:off x="770011" y="5263116"/>
            <a:ext cx="10426073" cy="923330"/>
          </a:xfrm>
          <a:prstGeom prst="rect">
            <a:avLst/>
          </a:prstGeom>
          <a:noFill/>
        </p:spPr>
        <p:txBody>
          <a:bodyPr wrap="square" rtlCol="0">
            <a:spAutoFit/>
          </a:bodyPr>
          <a:lstStyle/>
          <a:p>
            <a:pPr marL="285750" indent="-285750">
              <a:buFont typeface="Arial" panose="020B0604020202020204" pitchFamily="34" charset="0"/>
              <a:buChar char="•"/>
            </a:pPr>
            <a:r>
              <a:rPr lang="en-US" dirty="0"/>
              <a:t>Launch Site KSC LC-39A had greater success rate launches compared to others with 41.7%.</a:t>
            </a:r>
          </a:p>
          <a:p>
            <a:pPr marL="285750" indent="-285750">
              <a:buFont typeface="Arial" panose="020B0604020202020204" pitchFamily="34" charset="0"/>
              <a:buChar char="•"/>
            </a:pPr>
            <a:r>
              <a:rPr lang="en-US" dirty="0"/>
              <a:t>With only 12.5% success rate CCAFS SLC-40 launch site has the lowest success rate launches compared to others.</a:t>
            </a:r>
            <a:endParaRPr lang="en-IN"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62986"/>
            <a:ext cx="10530113" cy="4462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project we will determine what is the likelihood that SpaceX reuse the first stage by training a machine learning model. And determine what factors are used to predict if the first stage will land successfully.</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In this project we will determine what is the likelihood that SpaceX reuse the first stage by training a machine learning model. And determine what factors are used to predict if the first stage will land successfully.</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1C0A93C2-06F3-054D-91AB-5C77395DF93C}"/>
              </a:ext>
            </a:extLst>
          </p:cNvPr>
          <p:cNvPicPr>
            <a:picLocks noGrp="1" noChangeAspect="1"/>
          </p:cNvPicPr>
          <p:nvPr>
            <p:ph idx="4294967295"/>
          </p:nvPr>
        </p:nvPicPr>
        <p:blipFill>
          <a:blip r:embed="rId3"/>
          <a:stretch>
            <a:fillRect/>
          </a:stretch>
        </p:blipFill>
        <p:spPr>
          <a:xfrm>
            <a:off x="348033" y="2811603"/>
            <a:ext cx="2743200" cy="2691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All Sites</a:t>
            </a:r>
          </a:p>
        </p:txBody>
      </p:sp>
      <p:pic>
        <p:nvPicPr>
          <p:cNvPr id="7" name="Picture 6">
            <a:extLst>
              <a:ext uri="{FF2B5EF4-FFF2-40B4-BE49-F238E27FC236}">
                <a16:creationId xmlns:a16="http://schemas.microsoft.com/office/drawing/2014/main" id="{1DCCCCE5-01AC-D41B-4E3F-BC08E5634C3D}"/>
              </a:ext>
            </a:extLst>
          </p:cNvPr>
          <p:cNvPicPr>
            <a:picLocks noChangeAspect="1"/>
          </p:cNvPicPr>
          <p:nvPr/>
        </p:nvPicPr>
        <p:blipFill>
          <a:blip r:embed="rId4"/>
          <a:stretch>
            <a:fillRect/>
          </a:stretch>
        </p:blipFill>
        <p:spPr>
          <a:xfrm>
            <a:off x="3318573" y="2795129"/>
            <a:ext cx="2743200" cy="2708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ECDE06EF-4A4A-1686-6B76-7EFBD838F854}"/>
              </a:ext>
            </a:extLst>
          </p:cNvPr>
          <p:cNvSpPr txBox="1"/>
          <p:nvPr/>
        </p:nvSpPr>
        <p:spPr>
          <a:xfrm>
            <a:off x="467833" y="2778029"/>
            <a:ext cx="2349795" cy="369332"/>
          </a:xfrm>
          <a:prstGeom prst="rect">
            <a:avLst/>
          </a:prstGeom>
          <a:noFill/>
        </p:spPr>
        <p:txBody>
          <a:bodyPr wrap="square" rtlCol="0">
            <a:spAutoFit/>
          </a:bodyPr>
          <a:lstStyle/>
          <a:p>
            <a:r>
              <a:rPr lang="en-US" dirty="0"/>
              <a:t>           CCAFS LC-40</a:t>
            </a:r>
            <a:endParaRPr lang="en-IN" dirty="0"/>
          </a:p>
        </p:txBody>
      </p:sp>
      <p:sp>
        <p:nvSpPr>
          <p:cNvPr id="16" name="TextBox 15">
            <a:extLst>
              <a:ext uri="{FF2B5EF4-FFF2-40B4-BE49-F238E27FC236}">
                <a16:creationId xmlns:a16="http://schemas.microsoft.com/office/drawing/2014/main" id="{C8A95BAE-B64F-A501-7F3B-EC8E86DF0423}"/>
              </a:ext>
            </a:extLst>
          </p:cNvPr>
          <p:cNvSpPr txBox="1"/>
          <p:nvPr/>
        </p:nvSpPr>
        <p:spPr>
          <a:xfrm>
            <a:off x="3515275" y="2811603"/>
            <a:ext cx="2349795" cy="369332"/>
          </a:xfrm>
          <a:prstGeom prst="rect">
            <a:avLst/>
          </a:prstGeom>
          <a:noFill/>
        </p:spPr>
        <p:txBody>
          <a:bodyPr wrap="square" rtlCol="0">
            <a:spAutoFit/>
          </a:bodyPr>
          <a:lstStyle/>
          <a:p>
            <a:r>
              <a:rPr lang="en-US" dirty="0"/>
              <a:t>          CCAFS SLC-40</a:t>
            </a:r>
            <a:endParaRPr lang="en-IN" dirty="0"/>
          </a:p>
        </p:txBody>
      </p:sp>
      <p:pic>
        <p:nvPicPr>
          <p:cNvPr id="19" name="Picture 18">
            <a:extLst>
              <a:ext uri="{FF2B5EF4-FFF2-40B4-BE49-F238E27FC236}">
                <a16:creationId xmlns:a16="http://schemas.microsoft.com/office/drawing/2014/main" id="{158283F7-4AB3-BCC5-C9D0-A6434F777AD7}"/>
              </a:ext>
            </a:extLst>
          </p:cNvPr>
          <p:cNvPicPr>
            <a:picLocks noChangeAspect="1"/>
          </p:cNvPicPr>
          <p:nvPr/>
        </p:nvPicPr>
        <p:blipFill>
          <a:blip r:embed="rId5"/>
          <a:stretch>
            <a:fillRect/>
          </a:stretch>
        </p:blipFill>
        <p:spPr>
          <a:xfrm>
            <a:off x="6289113" y="2797852"/>
            <a:ext cx="2644712"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D989E4FD-15FB-50BA-FFD2-A89C68AE3DDC}"/>
              </a:ext>
            </a:extLst>
          </p:cNvPr>
          <p:cNvPicPr>
            <a:picLocks noChangeAspect="1"/>
          </p:cNvPicPr>
          <p:nvPr/>
        </p:nvPicPr>
        <p:blipFill>
          <a:blip r:embed="rId6"/>
          <a:stretch>
            <a:fillRect/>
          </a:stretch>
        </p:blipFill>
        <p:spPr>
          <a:xfrm>
            <a:off x="9204382" y="2811603"/>
            <a:ext cx="2987618"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TextBox 21">
            <a:extLst>
              <a:ext uri="{FF2B5EF4-FFF2-40B4-BE49-F238E27FC236}">
                <a16:creationId xmlns:a16="http://schemas.microsoft.com/office/drawing/2014/main" id="{099D77CB-ED9D-6F12-EDBA-8DE548935991}"/>
              </a:ext>
            </a:extLst>
          </p:cNvPr>
          <p:cNvSpPr txBox="1"/>
          <p:nvPr/>
        </p:nvSpPr>
        <p:spPr>
          <a:xfrm>
            <a:off x="6776304" y="2711555"/>
            <a:ext cx="1924493" cy="369332"/>
          </a:xfrm>
          <a:prstGeom prst="rect">
            <a:avLst/>
          </a:prstGeom>
          <a:noFill/>
        </p:spPr>
        <p:txBody>
          <a:bodyPr wrap="square" rtlCol="0">
            <a:spAutoFit/>
          </a:bodyPr>
          <a:lstStyle/>
          <a:p>
            <a:r>
              <a:rPr lang="en-US" dirty="0"/>
              <a:t>     KSC LC-39A</a:t>
            </a:r>
            <a:endParaRPr lang="en-IN" dirty="0"/>
          </a:p>
        </p:txBody>
      </p:sp>
      <p:pic>
        <p:nvPicPr>
          <p:cNvPr id="25" name="Picture 24">
            <a:extLst>
              <a:ext uri="{FF2B5EF4-FFF2-40B4-BE49-F238E27FC236}">
                <a16:creationId xmlns:a16="http://schemas.microsoft.com/office/drawing/2014/main" id="{8700352A-DBAB-8476-0F80-AEC8E5EACDBF}"/>
              </a:ext>
            </a:extLst>
          </p:cNvPr>
          <p:cNvPicPr>
            <a:picLocks noChangeAspect="1"/>
          </p:cNvPicPr>
          <p:nvPr/>
        </p:nvPicPr>
        <p:blipFill>
          <a:blip r:embed="rId7"/>
          <a:stretch>
            <a:fillRect/>
          </a:stretch>
        </p:blipFill>
        <p:spPr>
          <a:xfrm>
            <a:off x="5415517" y="5694074"/>
            <a:ext cx="594412" cy="662997"/>
          </a:xfrm>
          <a:prstGeom prst="rect">
            <a:avLst/>
          </a:prstGeom>
          <a:ln>
            <a:no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DC1A3D06-C563-F93B-6D1E-4F5E2F3DF459}"/>
              </a:ext>
            </a:extLst>
          </p:cNvPr>
          <p:cNvSpPr txBox="1"/>
          <p:nvPr/>
        </p:nvSpPr>
        <p:spPr>
          <a:xfrm>
            <a:off x="5915758" y="5726266"/>
            <a:ext cx="1187807" cy="646331"/>
          </a:xfrm>
          <a:prstGeom prst="rect">
            <a:avLst/>
          </a:prstGeom>
          <a:noFill/>
        </p:spPr>
        <p:txBody>
          <a:bodyPr wrap="square" rtlCol="0">
            <a:spAutoFit/>
          </a:bodyPr>
          <a:lstStyle/>
          <a:p>
            <a:r>
              <a:rPr lang="en-US" dirty="0"/>
              <a:t>0 : Failure</a:t>
            </a:r>
          </a:p>
          <a:p>
            <a:r>
              <a:rPr lang="en-US" dirty="0"/>
              <a:t>1: Success</a:t>
            </a:r>
            <a:endParaRPr lang="en-IN" dirty="0"/>
          </a:p>
        </p:txBody>
      </p:sp>
      <p:sp>
        <p:nvSpPr>
          <p:cNvPr id="27" name="TextBox 26">
            <a:extLst>
              <a:ext uri="{FF2B5EF4-FFF2-40B4-BE49-F238E27FC236}">
                <a16:creationId xmlns:a16="http://schemas.microsoft.com/office/drawing/2014/main" id="{66908324-9012-DE9A-DE2A-A4A4F4263EB1}"/>
              </a:ext>
            </a:extLst>
          </p:cNvPr>
          <p:cNvSpPr txBox="1"/>
          <p:nvPr/>
        </p:nvSpPr>
        <p:spPr>
          <a:xfrm>
            <a:off x="882502" y="1392865"/>
            <a:ext cx="10403109" cy="646331"/>
          </a:xfrm>
          <a:prstGeom prst="rect">
            <a:avLst/>
          </a:prstGeom>
          <a:noFill/>
        </p:spPr>
        <p:txBody>
          <a:bodyPr wrap="square" rtlCol="0">
            <a:spAutoFit/>
          </a:bodyPr>
          <a:lstStyle/>
          <a:p>
            <a:r>
              <a:rPr lang="en-US" dirty="0"/>
              <a:t>KSC LC-39A launch site has the highest failure rate of 76.9% whereas CAFS SLC-40 has the highest </a:t>
            </a:r>
            <a:r>
              <a:rPr lang="en-US" dirty="0" err="1"/>
              <a:t>sucesss</a:t>
            </a:r>
            <a:r>
              <a:rPr lang="en-US" dirty="0"/>
              <a:t> rate of 42.9%</a:t>
            </a:r>
          </a:p>
        </p:txBody>
      </p:sp>
      <p:sp>
        <p:nvSpPr>
          <p:cNvPr id="28" name="TextBox 27">
            <a:extLst>
              <a:ext uri="{FF2B5EF4-FFF2-40B4-BE49-F238E27FC236}">
                <a16:creationId xmlns:a16="http://schemas.microsoft.com/office/drawing/2014/main" id="{BE0201A2-0454-50E6-4733-777804079D2C}"/>
              </a:ext>
            </a:extLst>
          </p:cNvPr>
          <p:cNvSpPr txBox="1"/>
          <p:nvPr/>
        </p:nvSpPr>
        <p:spPr>
          <a:xfrm>
            <a:off x="9657972" y="2711555"/>
            <a:ext cx="2080437" cy="369332"/>
          </a:xfrm>
          <a:prstGeom prst="rect">
            <a:avLst/>
          </a:prstGeom>
          <a:noFill/>
        </p:spPr>
        <p:txBody>
          <a:bodyPr wrap="square" rtlCol="0">
            <a:spAutoFit/>
          </a:bodyPr>
          <a:lstStyle/>
          <a:p>
            <a:r>
              <a:rPr lang="en-US" dirty="0"/>
              <a:t>      VAFB SLC-4E</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8FAA8D2D-39C9-67BD-C977-D9799A8BFD45}"/>
              </a:ext>
            </a:extLst>
          </p:cNvPr>
          <p:cNvPicPr>
            <a:picLocks noGrp="1" noChangeAspect="1"/>
          </p:cNvPicPr>
          <p:nvPr>
            <p:ph idx="4294967295"/>
          </p:nvPr>
        </p:nvPicPr>
        <p:blipFill>
          <a:blip r:embed="rId3"/>
          <a:stretch>
            <a:fillRect/>
          </a:stretch>
        </p:blipFill>
        <p:spPr>
          <a:xfrm>
            <a:off x="769938" y="1362150"/>
            <a:ext cx="5326062" cy="2252920"/>
          </a:xfrm>
          <a:prstGeom prst="rect">
            <a:avLst/>
          </a:prstGeom>
          <a:ln>
            <a:noFill/>
          </a:ln>
          <a:effectLst>
            <a:softEdge rad="112500"/>
          </a:effectLst>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 Outcome with Booster Versions</a:t>
            </a:r>
          </a:p>
        </p:txBody>
      </p:sp>
      <p:pic>
        <p:nvPicPr>
          <p:cNvPr id="7" name="Picture 6">
            <a:extLst>
              <a:ext uri="{FF2B5EF4-FFF2-40B4-BE49-F238E27FC236}">
                <a16:creationId xmlns:a16="http://schemas.microsoft.com/office/drawing/2014/main" id="{A49408DA-0ED5-B00B-B213-2D29FC3D6377}"/>
              </a:ext>
            </a:extLst>
          </p:cNvPr>
          <p:cNvPicPr>
            <a:picLocks noChangeAspect="1"/>
          </p:cNvPicPr>
          <p:nvPr/>
        </p:nvPicPr>
        <p:blipFill>
          <a:blip r:embed="rId4"/>
          <a:stretch>
            <a:fillRect/>
          </a:stretch>
        </p:blipFill>
        <p:spPr>
          <a:xfrm>
            <a:off x="6095999" y="1362150"/>
            <a:ext cx="5361974" cy="2252920"/>
          </a:xfrm>
          <a:prstGeom prst="rect">
            <a:avLst/>
          </a:prstGeom>
          <a:ln>
            <a:noFill/>
          </a:ln>
          <a:effectLst>
            <a:softEdge rad="112500"/>
          </a:effectLst>
        </p:spPr>
      </p:pic>
      <p:pic>
        <p:nvPicPr>
          <p:cNvPr id="9" name="Picture 8">
            <a:extLst>
              <a:ext uri="{FF2B5EF4-FFF2-40B4-BE49-F238E27FC236}">
                <a16:creationId xmlns:a16="http://schemas.microsoft.com/office/drawing/2014/main" id="{B21D06DC-9192-9D64-8931-66139C2BC10D}"/>
              </a:ext>
            </a:extLst>
          </p:cNvPr>
          <p:cNvPicPr>
            <a:picLocks noChangeAspect="1"/>
          </p:cNvPicPr>
          <p:nvPr/>
        </p:nvPicPr>
        <p:blipFill>
          <a:blip r:embed="rId5"/>
          <a:stretch>
            <a:fillRect/>
          </a:stretch>
        </p:blipFill>
        <p:spPr>
          <a:xfrm>
            <a:off x="770011" y="3615070"/>
            <a:ext cx="5275592" cy="2020186"/>
          </a:xfrm>
          <a:prstGeom prst="rect">
            <a:avLst/>
          </a:prstGeom>
          <a:ln>
            <a:noFill/>
          </a:ln>
          <a:effectLst>
            <a:softEdge rad="112500"/>
          </a:effectLst>
        </p:spPr>
      </p:pic>
      <p:pic>
        <p:nvPicPr>
          <p:cNvPr id="11" name="Picture 10">
            <a:extLst>
              <a:ext uri="{FF2B5EF4-FFF2-40B4-BE49-F238E27FC236}">
                <a16:creationId xmlns:a16="http://schemas.microsoft.com/office/drawing/2014/main" id="{446FEDC9-D0C5-5F2C-AD41-FAB19D7B6418}"/>
              </a:ext>
            </a:extLst>
          </p:cNvPr>
          <p:cNvPicPr>
            <a:picLocks noChangeAspect="1"/>
          </p:cNvPicPr>
          <p:nvPr/>
        </p:nvPicPr>
        <p:blipFill>
          <a:blip r:embed="rId6"/>
          <a:stretch>
            <a:fillRect/>
          </a:stretch>
        </p:blipFill>
        <p:spPr>
          <a:xfrm>
            <a:off x="6027811" y="3615070"/>
            <a:ext cx="5430161" cy="2020186"/>
          </a:xfrm>
          <a:prstGeom prst="rect">
            <a:avLst/>
          </a:prstGeom>
          <a:ln>
            <a:noFill/>
          </a:ln>
          <a:effectLst>
            <a:softEdge rad="112500"/>
          </a:effectLst>
        </p:spPr>
      </p:pic>
      <p:sp>
        <p:nvSpPr>
          <p:cNvPr id="13" name="TextBox 12">
            <a:extLst>
              <a:ext uri="{FF2B5EF4-FFF2-40B4-BE49-F238E27FC236}">
                <a16:creationId xmlns:a16="http://schemas.microsoft.com/office/drawing/2014/main" id="{3C44C4DA-48E8-F8A3-8563-BBDDC2DB07EC}"/>
              </a:ext>
            </a:extLst>
          </p:cNvPr>
          <p:cNvSpPr txBox="1"/>
          <p:nvPr/>
        </p:nvSpPr>
        <p:spPr>
          <a:xfrm>
            <a:off x="1031358" y="5635256"/>
            <a:ext cx="9718158" cy="646331"/>
          </a:xfrm>
          <a:prstGeom prst="rect">
            <a:avLst/>
          </a:prstGeom>
          <a:noFill/>
        </p:spPr>
        <p:txBody>
          <a:bodyPr wrap="square" rtlCol="0">
            <a:spAutoFit/>
          </a:bodyPr>
          <a:lstStyle/>
          <a:p>
            <a:r>
              <a:rPr lang="en-US" dirty="0"/>
              <a:t>The payload range from about 2000kg to 5000kg has the largest success rate.</a:t>
            </a:r>
          </a:p>
          <a:p>
            <a:r>
              <a:rPr lang="en-US" dirty="0"/>
              <a:t>And the FT booster version has the highest success rate.</a:t>
            </a:r>
            <a:endParaRPr lang="en-IN"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FDDE627-69C2-3119-E2FF-8D6BD58C3F12}"/>
              </a:ext>
            </a:extLst>
          </p:cNvPr>
          <p:cNvPicPr>
            <a:picLocks noChangeAspect="1"/>
          </p:cNvPicPr>
          <p:nvPr/>
        </p:nvPicPr>
        <p:blipFill>
          <a:blip r:embed="rId3"/>
          <a:stretch>
            <a:fillRect/>
          </a:stretch>
        </p:blipFill>
        <p:spPr>
          <a:xfrm>
            <a:off x="647327" y="1302836"/>
            <a:ext cx="5503198" cy="37678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FFD7943-55FB-D2F3-DBAC-DEC809F3331C}"/>
              </a:ext>
            </a:extLst>
          </p:cNvPr>
          <p:cNvPicPr>
            <a:picLocks noChangeAspect="1"/>
          </p:cNvPicPr>
          <p:nvPr/>
        </p:nvPicPr>
        <p:blipFill>
          <a:blip r:embed="rId4"/>
          <a:stretch>
            <a:fillRect/>
          </a:stretch>
        </p:blipFill>
        <p:spPr>
          <a:xfrm>
            <a:off x="6351530" y="1302836"/>
            <a:ext cx="5193143" cy="376783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9C3C297-30B0-99B4-464D-DFE748AADCC8}"/>
              </a:ext>
            </a:extLst>
          </p:cNvPr>
          <p:cNvSpPr txBox="1"/>
          <p:nvPr/>
        </p:nvSpPr>
        <p:spPr>
          <a:xfrm>
            <a:off x="647327" y="5316279"/>
            <a:ext cx="10229780" cy="923330"/>
          </a:xfrm>
          <a:prstGeom prst="rect">
            <a:avLst/>
          </a:prstGeom>
          <a:noFill/>
        </p:spPr>
        <p:txBody>
          <a:bodyPr wrap="square" rtlCol="0">
            <a:spAutoFit/>
          </a:bodyPr>
          <a:lstStyle/>
          <a:p>
            <a:r>
              <a:rPr lang="en-US" dirty="0"/>
              <a:t>Best Algorithm with training data is  Decision Tree with a score of 0.8625.</a:t>
            </a:r>
          </a:p>
          <a:p>
            <a:r>
              <a:rPr lang="en-IN" dirty="0"/>
              <a:t>Whereas </a:t>
            </a:r>
            <a:r>
              <a:rPr lang="en-US" dirty="0"/>
              <a:t>ss per above Accuracy chart for test data - </a:t>
            </a:r>
          </a:p>
          <a:p>
            <a:r>
              <a:rPr lang="en-US" dirty="0"/>
              <a:t>All methods perform equally on the test data and they all have same accuracy of 0.833333 on the test Data.</a:t>
            </a:r>
            <a:endParaRPr lang="en-IN"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5" name="Picture 14">
            <a:extLst>
              <a:ext uri="{FF2B5EF4-FFF2-40B4-BE49-F238E27FC236}">
                <a16:creationId xmlns:a16="http://schemas.microsoft.com/office/drawing/2014/main" id="{F81BF4CC-E22A-C711-C9E0-E25F1936E8E2}"/>
              </a:ext>
            </a:extLst>
          </p:cNvPr>
          <p:cNvPicPr>
            <a:picLocks noChangeAspect="1"/>
          </p:cNvPicPr>
          <p:nvPr/>
        </p:nvPicPr>
        <p:blipFill>
          <a:blip r:embed="rId3"/>
          <a:stretch>
            <a:fillRect/>
          </a:stretch>
        </p:blipFill>
        <p:spPr>
          <a:xfrm>
            <a:off x="1148176" y="1542594"/>
            <a:ext cx="5281118" cy="4389500"/>
          </a:xfrm>
          <a:prstGeom prst="rect">
            <a:avLst/>
          </a:prstGeom>
        </p:spPr>
      </p:pic>
      <p:sp>
        <p:nvSpPr>
          <p:cNvPr id="16" name="TextBox 15">
            <a:extLst>
              <a:ext uri="{FF2B5EF4-FFF2-40B4-BE49-F238E27FC236}">
                <a16:creationId xmlns:a16="http://schemas.microsoft.com/office/drawing/2014/main" id="{33765365-35DB-2FC4-300D-DC85AB630A99}"/>
              </a:ext>
            </a:extLst>
          </p:cNvPr>
          <p:cNvSpPr txBox="1"/>
          <p:nvPr/>
        </p:nvSpPr>
        <p:spPr>
          <a:xfrm>
            <a:off x="6698512" y="1542594"/>
            <a:ext cx="4667693" cy="4801314"/>
          </a:xfrm>
          <a:prstGeom prst="rect">
            <a:avLst/>
          </a:prstGeom>
          <a:noFill/>
        </p:spPr>
        <p:txBody>
          <a:bodyPr wrap="square" rtlCol="0">
            <a:spAutoFit/>
          </a:bodyPr>
          <a:lstStyle/>
          <a:p>
            <a:r>
              <a:rPr lang="en-US" dirty="0"/>
              <a:t>The chart shown is the confusion matrix for Decision Tree.</a:t>
            </a:r>
          </a:p>
          <a:p>
            <a:endParaRPr lang="en-US" dirty="0"/>
          </a:p>
          <a:p>
            <a:r>
              <a:rPr lang="en-US" dirty="0"/>
              <a:t>Confusion matrix can be read as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Prediction Breakdown:</a:t>
            </a:r>
          </a:p>
          <a:p>
            <a:r>
              <a:rPr lang="en-US" dirty="0"/>
              <a:t>12 True Positives and 3 True Negatives</a:t>
            </a:r>
          </a:p>
          <a:p>
            <a:r>
              <a:rPr lang="en-US" dirty="0"/>
              <a:t>3 False Positives and 0 False Negatives</a:t>
            </a:r>
          </a:p>
          <a:p>
            <a:endParaRPr lang="en-IN" dirty="0"/>
          </a:p>
        </p:txBody>
      </p:sp>
      <p:pic>
        <p:nvPicPr>
          <p:cNvPr id="18" name="Picture 17">
            <a:extLst>
              <a:ext uri="{FF2B5EF4-FFF2-40B4-BE49-F238E27FC236}">
                <a16:creationId xmlns:a16="http://schemas.microsoft.com/office/drawing/2014/main" id="{7D8F7A5D-CB21-AE63-0BD7-CE1468729635}"/>
              </a:ext>
            </a:extLst>
          </p:cNvPr>
          <p:cNvPicPr>
            <a:picLocks noChangeAspect="1"/>
          </p:cNvPicPr>
          <p:nvPr/>
        </p:nvPicPr>
        <p:blipFill>
          <a:blip r:embed="rId4"/>
          <a:stretch>
            <a:fillRect/>
          </a:stretch>
        </p:blipFill>
        <p:spPr>
          <a:xfrm>
            <a:off x="6925244" y="2822466"/>
            <a:ext cx="3037463" cy="192323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2643783"/>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SVM, KNN, Decision Tree and Logistic regression models are the best models in terms of prediction accuracy of the dataset.</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most successful launches compared to all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 HEO, SSO, ES L1 has the best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have higher success landing rate than the heavier load. </a:t>
            </a:r>
          </a:p>
          <a:p>
            <a:pPr>
              <a:lnSpc>
                <a:spcPct val="100000"/>
              </a:lnSpc>
              <a:spcBef>
                <a:spcPts val="1400"/>
              </a:spcBef>
            </a:pPr>
            <a:r>
              <a:rPr lang="en-US" sz="2200" dirty="0">
                <a:solidFill>
                  <a:schemeClr val="accent3">
                    <a:lumMod val="25000"/>
                  </a:schemeClr>
                </a:solidFill>
                <a:latin typeface="Abadi" panose="020B0604020104020204" pitchFamily="34" charset="0"/>
              </a:rPr>
              <a:t>SpaceX doesn’t have a perfect track record of Falcon9 first stage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SpaceX Falcon9 first stage landing outcomes have been trending towards greater success over the last few years.</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 can be used to predict the future SpaceX falcon9 first stage landing outcome.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 </a:t>
            </a:r>
            <a:r>
              <a:rPr lang="en-US" sz="2200" dirty="0">
                <a:solidFill>
                  <a:schemeClr val="accent3">
                    <a:lumMod val="25000"/>
                  </a:schemeClr>
                </a:solidFill>
                <a:latin typeface="Abadi" panose="020B0604020104020204" pitchFamily="34" charset="0"/>
                <a:hlinkClick r:id="rId4"/>
              </a:rPr>
              <a:t>https://github.com/kuppadattasai/Capestone/tree/main</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8464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accent3">
                    <a:lumMod val="25000"/>
                  </a:schemeClr>
                </a:solidFill>
                <a:latin typeface="Abadi"/>
              </a:rPr>
              <a:t>Collecting SpaceX data by using SpaceX API and 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dirty="0">
                <a:solidFill>
                  <a:schemeClr val="accent3">
                    <a:lumMod val="25000"/>
                  </a:schemeClr>
                </a:solidFill>
                <a:latin typeface="Abadi"/>
              </a:rPr>
              <a:t>Exploratory Data Analysis (EDA) to find some patterns in the data and determine what would be the label for training supervised models</a:t>
            </a:r>
            <a:r>
              <a:rPr lang="en-US" sz="7200" dirty="0">
                <a:solidFill>
                  <a:schemeClr val="accent3">
                    <a:lumMod val="25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accent3">
                    <a:lumMod val="25000"/>
                  </a:schemeClr>
                </a:solidFill>
                <a:latin typeface="Abadi"/>
              </a:rPr>
              <a:t>By Standardize the data Split into training data and test data we find best Hyperparameter for SVM, Classification Trees and Logistic Regression and also find the method that performs best using test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is process of gathering and measuring information on targeted variables in an established system, which then enables one to answer relevant questions and evaluate outcome. </a:t>
            </a:r>
          </a:p>
          <a:p>
            <a:pPr>
              <a:lnSpc>
                <a:spcPct val="100000"/>
              </a:lnSpc>
              <a:spcBef>
                <a:spcPts val="1400"/>
              </a:spcBef>
            </a:pPr>
            <a:r>
              <a:rPr lang="en-US" sz="2200" dirty="0">
                <a:solidFill>
                  <a:schemeClr val="accent3">
                    <a:lumMod val="25000"/>
                  </a:schemeClr>
                </a:solidFill>
                <a:latin typeface="Abadi" panose="020B0604020104020204" pitchFamily="34" charset="0"/>
              </a:rPr>
              <a:t>For this project the data was collected by REST API and web scrapping from Wikipedia.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Rounded Corners 1">
            <a:extLst>
              <a:ext uri="{FF2B5EF4-FFF2-40B4-BE49-F238E27FC236}">
                <a16:creationId xmlns:a16="http://schemas.microsoft.com/office/drawing/2014/main" id="{207A808F-4835-3DE9-6D72-B238DCAEC780}"/>
              </a:ext>
            </a:extLst>
          </p:cNvPr>
          <p:cNvSpPr/>
          <p:nvPr/>
        </p:nvSpPr>
        <p:spPr>
          <a:xfrm>
            <a:off x="1095153" y="4040372"/>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Space X API</a:t>
            </a:r>
            <a:endParaRPr lang="en-IN" sz="1400" dirty="0"/>
          </a:p>
        </p:txBody>
      </p:sp>
      <p:cxnSp>
        <p:nvCxnSpPr>
          <p:cNvPr id="4" name="Straight Arrow Connector 3">
            <a:extLst>
              <a:ext uri="{FF2B5EF4-FFF2-40B4-BE49-F238E27FC236}">
                <a16:creationId xmlns:a16="http://schemas.microsoft.com/office/drawing/2014/main" id="{EA007715-3923-F76C-1054-36C61C684372}"/>
              </a:ext>
            </a:extLst>
          </p:cNvPr>
          <p:cNvCxnSpPr>
            <a:stCxn id="2" idx="3"/>
          </p:cNvCxnSpPr>
          <p:nvPr/>
        </p:nvCxnSpPr>
        <p:spPr>
          <a:xfrm>
            <a:off x="2881423"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17C4D677-6646-C33C-8B72-C398115B8BB9}"/>
              </a:ext>
            </a:extLst>
          </p:cNvPr>
          <p:cNvSpPr/>
          <p:nvPr/>
        </p:nvSpPr>
        <p:spPr>
          <a:xfrm>
            <a:off x="3391786" y="4040372"/>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Returns </a:t>
            </a:r>
            <a:r>
              <a:rPr lang="en-US" sz="1400" dirty="0" err="1"/>
              <a:t>spaceX</a:t>
            </a:r>
            <a:r>
              <a:rPr lang="en-US" sz="1400" dirty="0"/>
              <a:t> data in .JSON format</a:t>
            </a:r>
            <a:endParaRPr lang="en-IN" sz="1400" dirty="0"/>
          </a:p>
        </p:txBody>
      </p:sp>
      <p:cxnSp>
        <p:nvCxnSpPr>
          <p:cNvPr id="9" name="Straight Arrow Connector 8">
            <a:extLst>
              <a:ext uri="{FF2B5EF4-FFF2-40B4-BE49-F238E27FC236}">
                <a16:creationId xmlns:a16="http://schemas.microsoft.com/office/drawing/2014/main" id="{180028D3-70EE-F6D5-9005-7D1A57DA26A6}"/>
              </a:ext>
            </a:extLst>
          </p:cNvPr>
          <p:cNvCxnSpPr>
            <a:stCxn id="7" idx="3"/>
          </p:cNvCxnSpPr>
          <p:nvPr/>
        </p:nvCxnSpPr>
        <p:spPr>
          <a:xfrm>
            <a:off x="5380074"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B9772132-ED65-6B32-6B3D-B4FCB948E203}"/>
              </a:ext>
            </a:extLst>
          </p:cNvPr>
          <p:cNvSpPr/>
          <p:nvPr/>
        </p:nvSpPr>
        <p:spPr>
          <a:xfrm>
            <a:off x="5890437" y="4040372"/>
            <a:ext cx="1796903" cy="7017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13" name="Connector: Elbow 12">
            <a:extLst>
              <a:ext uri="{FF2B5EF4-FFF2-40B4-BE49-F238E27FC236}">
                <a16:creationId xmlns:a16="http://schemas.microsoft.com/office/drawing/2014/main" id="{4DD18CB9-9018-B55F-6285-B09F27C274BC}"/>
              </a:ext>
            </a:extLst>
          </p:cNvPr>
          <p:cNvCxnSpPr>
            <a:stCxn id="10" idx="3"/>
          </p:cNvCxnSpPr>
          <p:nvPr/>
        </p:nvCxnSpPr>
        <p:spPr>
          <a:xfrm>
            <a:off x="7687340" y="4391241"/>
            <a:ext cx="925032" cy="5103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A15DDFD0-7146-E210-8B19-F40BD22204A0}"/>
              </a:ext>
            </a:extLst>
          </p:cNvPr>
          <p:cNvSpPr/>
          <p:nvPr/>
        </p:nvSpPr>
        <p:spPr>
          <a:xfrm>
            <a:off x="8612372" y="4508205"/>
            <a:ext cx="2052084" cy="8825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Data is ready for data Wrangling</a:t>
            </a:r>
            <a:endParaRPr lang="en-IN" sz="1400" dirty="0"/>
          </a:p>
        </p:txBody>
      </p:sp>
      <p:sp>
        <p:nvSpPr>
          <p:cNvPr id="15" name="Rectangle: Rounded Corners 14">
            <a:extLst>
              <a:ext uri="{FF2B5EF4-FFF2-40B4-BE49-F238E27FC236}">
                <a16:creationId xmlns:a16="http://schemas.microsoft.com/office/drawing/2014/main" id="{6E12D966-4AB3-7204-E709-ABE6E0C1A6AC}"/>
              </a:ext>
            </a:extLst>
          </p:cNvPr>
          <p:cNvSpPr/>
          <p:nvPr/>
        </p:nvSpPr>
        <p:spPr>
          <a:xfrm>
            <a:off x="1095153" y="5133455"/>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Beautiful Soup to extract data in HTML format</a:t>
            </a:r>
            <a:endParaRPr lang="en-IN" sz="1400" dirty="0"/>
          </a:p>
        </p:txBody>
      </p:sp>
      <p:cxnSp>
        <p:nvCxnSpPr>
          <p:cNvPr id="21" name="Straight Arrow Connector 20">
            <a:extLst>
              <a:ext uri="{FF2B5EF4-FFF2-40B4-BE49-F238E27FC236}">
                <a16:creationId xmlns:a16="http://schemas.microsoft.com/office/drawing/2014/main" id="{9640DEDC-7356-CDB1-E760-C4FBC7471DFB}"/>
              </a:ext>
            </a:extLst>
          </p:cNvPr>
          <p:cNvCxnSpPr>
            <a:cxnSpLocks/>
            <a:stCxn id="15" idx="3"/>
            <a:endCxn id="22" idx="1"/>
          </p:cNvCxnSpPr>
          <p:nvPr/>
        </p:nvCxnSpPr>
        <p:spPr>
          <a:xfrm flipV="1">
            <a:off x="2881423" y="5480049"/>
            <a:ext cx="510363" cy="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2B107EDD-8968-E7D5-C5AF-2876BE679088}"/>
              </a:ext>
            </a:extLst>
          </p:cNvPr>
          <p:cNvSpPr/>
          <p:nvPr/>
        </p:nvSpPr>
        <p:spPr>
          <a:xfrm>
            <a:off x="3391786" y="5129174"/>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Parse the table and convert it into pandas data frame</a:t>
            </a:r>
            <a:endParaRPr lang="en-IN" sz="1400" dirty="0"/>
          </a:p>
        </p:txBody>
      </p:sp>
      <p:cxnSp>
        <p:nvCxnSpPr>
          <p:cNvPr id="26" name="Straight Arrow Connector 25">
            <a:extLst>
              <a:ext uri="{FF2B5EF4-FFF2-40B4-BE49-F238E27FC236}">
                <a16:creationId xmlns:a16="http://schemas.microsoft.com/office/drawing/2014/main" id="{D41AD00E-2BC9-07BB-CFD0-5B6E3B4962D9}"/>
              </a:ext>
            </a:extLst>
          </p:cNvPr>
          <p:cNvCxnSpPr>
            <a:stCxn id="22" idx="3"/>
          </p:cNvCxnSpPr>
          <p:nvPr/>
        </p:nvCxnSpPr>
        <p:spPr>
          <a:xfrm flipV="1">
            <a:off x="5380074" y="5480048"/>
            <a:ext cx="5103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93711DEE-7C7B-2A12-3BE5-5A3F56ADF393}"/>
              </a:ext>
            </a:extLst>
          </p:cNvPr>
          <p:cNvSpPr/>
          <p:nvPr/>
        </p:nvSpPr>
        <p:spPr>
          <a:xfrm>
            <a:off x="5890437" y="5133455"/>
            <a:ext cx="1796903" cy="6974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29" name="Connector: Elbow 28">
            <a:extLst>
              <a:ext uri="{FF2B5EF4-FFF2-40B4-BE49-F238E27FC236}">
                <a16:creationId xmlns:a16="http://schemas.microsoft.com/office/drawing/2014/main" id="{24870CF8-6EED-74EE-834D-055BD9E88EF3}"/>
              </a:ext>
            </a:extLst>
          </p:cNvPr>
          <p:cNvCxnSpPr>
            <a:stCxn id="27" idx="3"/>
            <a:endCxn id="14" idx="1"/>
          </p:cNvCxnSpPr>
          <p:nvPr/>
        </p:nvCxnSpPr>
        <p:spPr>
          <a:xfrm flipV="1">
            <a:off x="7687340" y="4949456"/>
            <a:ext cx="925032" cy="5327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API</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buNone/>
            </a:pPr>
            <a:r>
              <a:rPr lang="en-US" dirty="0">
                <a:hlinkClick r:id="rId3"/>
              </a:rPr>
              <a:t>https://github.com/kuppadattasai/Capestone/blob/main/spacex-data-collection-api.ipynb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Rounded Corners 6">
            <a:extLst>
              <a:ext uri="{FF2B5EF4-FFF2-40B4-BE49-F238E27FC236}">
                <a16:creationId xmlns:a16="http://schemas.microsoft.com/office/drawing/2014/main" id="{30E39E60-4422-2F99-8AC0-2247A92BA38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and parsed the SpaceX launch data using the GET request</a:t>
            </a:r>
            <a:endParaRPr lang="en-IN" dirty="0"/>
          </a:p>
        </p:txBody>
      </p:sp>
      <p:sp>
        <p:nvSpPr>
          <p:cNvPr id="8" name="Rectangle: Rounded Corners 7">
            <a:extLst>
              <a:ext uri="{FF2B5EF4-FFF2-40B4-BE49-F238E27FC236}">
                <a16:creationId xmlns:a16="http://schemas.microsoft.com/office/drawing/2014/main" id="{70582970-EA00-540B-1918-72E91BE84BBE}"/>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Used json_normalize method to convert Json data into dataframe</a:t>
            </a:r>
          </a:p>
        </p:txBody>
      </p:sp>
      <p:sp>
        <p:nvSpPr>
          <p:cNvPr id="9" name="Rectangle: Rounded Corners 8">
            <a:extLst>
              <a:ext uri="{FF2B5EF4-FFF2-40B4-BE49-F238E27FC236}">
                <a16:creationId xmlns:a16="http://schemas.microsoft.com/office/drawing/2014/main" id="{EEA203EB-A2AC-ABEE-E27F-E8DED6652609}"/>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Filtered the dataframe to only include Falcon 9 launches</a:t>
            </a:r>
            <a:endParaRPr lang="en-IN" dirty="0"/>
          </a:p>
          <a:p>
            <a:pPr algn="ctr"/>
            <a:endParaRPr lang="en-IN" dirty="0"/>
          </a:p>
        </p:txBody>
      </p:sp>
      <p:cxnSp>
        <p:nvCxnSpPr>
          <p:cNvPr id="11" name="Straight Arrow Connector 10">
            <a:extLst>
              <a:ext uri="{FF2B5EF4-FFF2-40B4-BE49-F238E27FC236}">
                <a16:creationId xmlns:a16="http://schemas.microsoft.com/office/drawing/2014/main" id="{1DF9D2EB-89DB-78B7-21F5-6E875BD69FB5}"/>
              </a:ext>
            </a:extLst>
          </p:cNvPr>
          <p:cNvCxnSpPr>
            <a:cxnSpLocks/>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372FAF-19A8-23AB-F8E1-9F2080A78E4A}"/>
              </a:ext>
            </a:extLst>
          </p:cNvPr>
          <p:cNvCxnSpPr>
            <a:cxnSpLocks/>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B300771-F995-3700-BAB9-6E2D7AD948F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Preformed data cleaning and handled the missing values</a:t>
            </a:r>
            <a:endParaRPr lang="en-IN" dirty="0"/>
          </a:p>
        </p:txBody>
      </p:sp>
      <p:cxnSp>
        <p:nvCxnSpPr>
          <p:cNvPr id="27" name="Straight Arrow Connector 26">
            <a:extLst>
              <a:ext uri="{FF2B5EF4-FFF2-40B4-BE49-F238E27FC236}">
                <a16:creationId xmlns:a16="http://schemas.microsoft.com/office/drawing/2014/main" id="{4CD789DA-A9D2-F479-9FD1-17DFBD34B04D}"/>
              </a:ext>
            </a:extLst>
          </p:cNvPr>
          <p:cNvCxnSpPr>
            <a:stCxn id="9" idx="2"/>
            <a:endCxn id="25"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Scrapping from Wikipedia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https://github.com/kuppadattasai/Capestone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Rounded Corners 6">
            <a:extLst>
              <a:ext uri="{FF2B5EF4-FFF2-40B4-BE49-F238E27FC236}">
                <a16:creationId xmlns:a16="http://schemas.microsoft.com/office/drawing/2014/main" id="{DE6721D9-33D7-591B-36BC-5CEF227D960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the Falcon9 Launch Wiki page from its URL</a:t>
            </a:r>
            <a:endParaRPr lang="en-IN" dirty="0"/>
          </a:p>
        </p:txBody>
      </p:sp>
      <p:sp>
        <p:nvSpPr>
          <p:cNvPr id="8" name="Rectangle: Rounded Corners 7">
            <a:extLst>
              <a:ext uri="{FF2B5EF4-FFF2-40B4-BE49-F238E27FC236}">
                <a16:creationId xmlns:a16="http://schemas.microsoft.com/office/drawing/2014/main" id="{7B803892-8476-774B-7829-2F8F811EC088}"/>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BeautifulSoup from the HTML response</a:t>
            </a:r>
          </a:p>
        </p:txBody>
      </p:sp>
      <p:sp>
        <p:nvSpPr>
          <p:cNvPr id="9" name="Rectangle: Rounded Corners 8">
            <a:extLst>
              <a:ext uri="{FF2B5EF4-FFF2-40B4-BE49-F238E27FC236}">
                <a16:creationId xmlns:a16="http://schemas.microsoft.com/office/drawing/2014/main" id="{94313705-76F7-6114-F76C-00C52A8658E8}"/>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Extract all column/variable names from the HTML table header</a:t>
            </a:r>
          </a:p>
          <a:p>
            <a:pPr algn="ctr"/>
            <a:endParaRPr lang="en-IN" dirty="0"/>
          </a:p>
        </p:txBody>
      </p:sp>
      <p:sp>
        <p:nvSpPr>
          <p:cNvPr id="10" name="Rectangle: Rounded Corners 9">
            <a:extLst>
              <a:ext uri="{FF2B5EF4-FFF2-40B4-BE49-F238E27FC236}">
                <a16:creationId xmlns:a16="http://schemas.microsoft.com/office/drawing/2014/main" id="{6B04F13B-09BF-04C4-7AC6-BB9A2E1E250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 data frame by parsing the launch HTML tables</a:t>
            </a:r>
            <a:endParaRPr lang="en-IN" dirty="0"/>
          </a:p>
        </p:txBody>
      </p:sp>
      <p:cxnSp>
        <p:nvCxnSpPr>
          <p:cNvPr id="13" name="Straight Arrow Connector 12">
            <a:extLst>
              <a:ext uri="{FF2B5EF4-FFF2-40B4-BE49-F238E27FC236}">
                <a16:creationId xmlns:a16="http://schemas.microsoft.com/office/drawing/2014/main" id="{32E8F911-6BF9-CA67-6779-CDDB90C2DBE2}"/>
              </a:ext>
            </a:extLst>
          </p:cNvPr>
          <p:cNvCxnSpPr>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F4E7A56-7768-4AE3-0A40-0A90BAA8A77F}"/>
              </a:ext>
            </a:extLst>
          </p:cNvPr>
          <p:cNvCxnSpPr>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6E19F9C-128B-AFCC-430D-949994EDD4CB}"/>
              </a:ext>
            </a:extLst>
          </p:cNvPr>
          <p:cNvCxnSpPr>
            <a:stCxn id="9" idx="2"/>
            <a:endCxn id="10"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3334</TotalTime>
  <Words>2545</Words>
  <Application>Microsoft Office PowerPoint</Application>
  <PresentationFormat>Widescreen</PresentationFormat>
  <Paragraphs>362</Paragraphs>
  <Slides>47</Slides>
  <Notes>5</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Varun Sai Ganga</cp:lastModifiedBy>
  <cp:revision>331</cp:revision>
  <dcterms:created xsi:type="dcterms:W3CDTF">2021-04-29T18:58:34Z</dcterms:created>
  <dcterms:modified xsi:type="dcterms:W3CDTF">2024-07-01T05:59:39Z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